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Anton" charset="1" panose="00000500000000000000"/>
      <p:regular r:id="rId25"/>
    </p:embeddedFont>
    <p:embeddedFont>
      <p:font typeface="Montserrat Bold" charset="1" panose="00000800000000000000"/>
      <p:regular r:id="rId26"/>
    </p:embeddedFont>
    <p:embeddedFont>
      <p:font typeface="Montserrat" charset="1" panose="00000500000000000000"/>
      <p:regular r:id="rId27"/>
    </p:embeddedFont>
    <p:embeddedFont>
      <p:font typeface="Montserrat Medium" charset="1" panose="00000600000000000000"/>
      <p:regular r:id="rId28"/>
    </p:embeddedFont>
    <p:embeddedFont>
      <p:font typeface="Montserrat Medium Italics" charset="1" panose="00000600000000000000"/>
      <p:regular r:id="rId29"/>
    </p:embeddedFont>
    <p:embeddedFont>
      <p:font typeface="Montserrat Italics" charset="1" panose="000005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66.jpeg" Type="http://schemas.openxmlformats.org/officeDocument/2006/relationships/image"/><Relationship Id="rId5" Target="../media/image6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68.jpeg" Type="http://schemas.openxmlformats.org/officeDocument/2006/relationships/image"/><Relationship Id="rId5" Target="../media/image66.jpeg" Type="http://schemas.openxmlformats.org/officeDocument/2006/relationships/image"/><Relationship Id="rId6" Target="../media/image6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71.jpe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74.jpe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9.png" Type="http://schemas.openxmlformats.org/officeDocument/2006/relationships/image"/><Relationship Id="rId7" Target="../media/image7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71.jpeg" Type="http://schemas.openxmlformats.org/officeDocument/2006/relationships/image"/><Relationship Id="rId6" Target="../media/image7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76.jpeg" Type="http://schemas.openxmlformats.org/officeDocument/2006/relationships/image"/><Relationship Id="rId6" Target="../media/image7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72.png" Type="http://schemas.openxmlformats.org/officeDocument/2006/relationships/image"/><Relationship Id="rId4" Target="../media/image73.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9.png" Type="http://schemas.openxmlformats.org/officeDocument/2006/relationships/image"/><Relationship Id="rId4" Target="../media/image70.svg" Type="http://schemas.openxmlformats.org/officeDocument/2006/relationships/image"/><Relationship Id="rId5" Target="../media/image72.png" Type="http://schemas.openxmlformats.org/officeDocument/2006/relationships/image"/><Relationship Id="rId6" Target="../media/image73.svg" Type="http://schemas.openxmlformats.org/officeDocument/2006/relationships/image"/><Relationship Id="rId7" Target="../media/image7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jpeg" Type="http://schemas.openxmlformats.org/officeDocument/2006/relationships/image"/><Relationship Id="rId20" Target="../media/image23.png" Type="http://schemas.openxmlformats.org/officeDocument/2006/relationships/image"/><Relationship Id="rId21" Target="../media/image24.sv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29.png" Type="http://schemas.openxmlformats.org/officeDocument/2006/relationships/image"/><Relationship Id="rId17" Target="../media/image30.png" Type="http://schemas.openxmlformats.org/officeDocument/2006/relationships/image"/><Relationship Id="rId18" Target="../media/image31.png" Type="http://schemas.openxmlformats.org/officeDocument/2006/relationships/image"/><Relationship Id="rId19" Target="../media/image32.svg" Type="http://schemas.openxmlformats.org/officeDocument/2006/relationships/image"/><Relationship Id="rId2" Target="../media/image7.jpeg" Type="http://schemas.openxmlformats.org/officeDocument/2006/relationships/image"/><Relationship Id="rId20" Target="../media/image33.png" Type="http://schemas.openxmlformats.org/officeDocument/2006/relationships/image"/><Relationship Id="rId21" Target="../media/image34.svg" Type="http://schemas.openxmlformats.org/officeDocument/2006/relationships/image"/><Relationship Id="rId3" Target="../media/image25.jpeg" Type="http://schemas.openxmlformats.org/officeDocument/2006/relationships/image"/><Relationship Id="rId4" Target="../media/image9.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37.png" Type="http://schemas.openxmlformats.org/officeDocument/2006/relationships/image"/><Relationship Id="rId19" Target="../media/image38.svg" Type="http://schemas.openxmlformats.org/officeDocument/2006/relationships/image"/><Relationship Id="rId2" Target="../media/image7.jpeg" Type="http://schemas.openxmlformats.org/officeDocument/2006/relationships/image"/><Relationship Id="rId20" Target="../media/image39.png" Type="http://schemas.openxmlformats.org/officeDocument/2006/relationships/image"/><Relationship Id="rId21" Target="../media/image40.svg" Type="http://schemas.openxmlformats.org/officeDocument/2006/relationships/image"/><Relationship Id="rId3" Target="../media/image35.jpeg" Type="http://schemas.openxmlformats.org/officeDocument/2006/relationships/image"/><Relationship Id="rId4" Target="../media/image9.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36.pn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41.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4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11" Target="../media/image49.png" Type="http://schemas.openxmlformats.org/officeDocument/2006/relationships/image"/><Relationship Id="rId12" Target="../media/image50.svg" Type="http://schemas.openxmlformats.org/officeDocument/2006/relationships/image"/><Relationship Id="rId13" Target="../media/image51.png" Type="http://schemas.openxmlformats.org/officeDocument/2006/relationships/image"/><Relationship Id="rId14" Target="../media/image52.svg" Type="http://schemas.openxmlformats.org/officeDocument/2006/relationships/image"/><Relationship Id="rId2" Target="../media/image7.jpeg" Type="http://schemas.openxmlformats.org/officeDocument/2006/relationships/image"/><Relationship Id="rId3" Target="../media/image43.jpeg" Type="http://schemas.openxmlformats.org/officeDocument/2006/relationships/image"/><Relationship Id="rId4" Target="../media/image44.jpe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4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53.jpeg" Type="http://schemas.openxmlformats.org/officeDocument/2006/relationships/image"/><Relationship Id="rId4" Target="../media/image54.png" Type="http://schemas.openxmlformats.org/officeDocument/2006/relationships/image"/><Relationship Id="rId5" Target="../media/image5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dina-riani.fr" TargetMode="External" Type="http://schemas.openxmlformats.org/officeDocument/2006/relationships/hyperlink"/><Relationship Id="rId11" Target="http://dina-riani.fr" TargetMode="External" Type="http://schemas.openxmlformats.org/officeDocument/2006/relationships/hyperlink"/><Relationship Id="rId12" Target="http://dina-riani.fr" TargetMode="External" Type="http://schemas.openxmlformats.org/officeDocument/2006/relationships/hyperlink"/><Relationship Id="rId13" Target="http://dina-riani.fr" TargetMode="External" Type="http://schemas.openxmlformats.org/officeDocument/2006/relationships/hyperlink"/><Relationship Id="rId14" Target="http://dina-riani.fr" TargetMode="External" Type="http://schemas.openxmlformats.org/officeDocument/2006/relationships/hyperlink"/><Relationship Id="rId15" Target="http://dina-riani.fr" TargetMode="External" Type="http://schemas.openxmlformats.org/officeDocument/2006/relationships/hyperlink"/><Relationship Id="rId16" Target="http://dina-riani.fr" TargetMode="External" Type="http://schemas.openxmlformats.org/officeDocument/2006/relationships/hyperlink"/><Relationship Id="rId17" Target="http://dina-riani.fr" TargetMode="External" Type="http://schemas.openxmlformats.org/officeDocument/2006/relationships/hyperlink"/><Relationship Id="rId2" Target="../media/image7.jpeg" Type="http://schemas.openxmlformats.org/officeDocument/2006/relationships/image"/><Relationship Id="rId3" Target="../media/image56.png" Type="http://schemas.openxmlformats.org/officeDocument/2006/relationships/image"/><Relationship Id="rId4" Target="../media/image57.sv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http://dina-riani.fr" TargetMode="External" Type="http://schemas.openxmlformats.org/officeDocument/2006/relationships/hyperlink"/><Relationship Id="rId8" Target="http://dina-riani.fr" TargetMode="External" Type="http://schemas.openxmlformats.org/officeDocument/2006/relationships/hyperlink"/><Relationship Id="rId9" Target="../media/image6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61.jpe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Freeform 3" id="3"/>
          <p:cNvSpPr/>
          <p:nvPr/>
        </p:nvSpPr>
        <p:spPr>
          <a:xfrm flipH="false" flipV="false" rot="0">
            <a:off x="-11197296" y="-2829126"/>
            <a:ext cx="15418454" cy="8229600"/>
          </a:xfrm>
          <a:custGeom>
            <a:avLst/>
            <a:gdLst/>
            <a:ahLst/>
            <a:cxnLst/>
            <a:rect r="r" b="b" t="t" l="l"/>
            <a:pathLst>
              <a:path h="8229600" w="15418454">
                <a:moveTo>
                  <a:pt x="0" y="0"/>
                </a:moveTo>
                <a:lnTo>
                  <a:pt x="15418455" y="0"/>
                </a:lnTo>
                <a:lnTo>
                  <a:pt x="15418455"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392284" y="1628307"/>
            <a:ext cx="19072569" cy="9226355"/>
          </a:xfrm>
          <a:custGeom>
            <a:avLst/>
            <a:gdLst/>
            <a:ahLst/>
            <a:cxnLst/>
            <a:rect r="r" b="b" t="t" l="l"/>
            <a:pathLst>
              <a:path h="9226355" w="19072569">
                <a:moveTo>
                  <a:pt x="0" y="0"/>
                </a:moveTo>
                <a:lnTo>
                  <a:pt x="19072568" y="0"/>
                </a:lnTo>
                <a:lnTo>
                  <a:pt x="19072568" y="9226355"/>
                </a:lnTo>
                <a:lnTo>
                  <a:pt x="0" y="9226355"/>
                </a:lnTo>
                <a:lnTo>
                  <a:pt x="0" y="0"/>
                </a:lnTo>
                <a:close/>
              </a:path>
            </a:pathLst>
          </a:custGeom>
          <a:blipFill>
            <a:blip r:embed="rId4"/>
            <a:stretch>
              <a:fillRect l="0" t="0" r="0" b="0"/>
            </a:stretch>
          </a:blipFill>
        </p:spPr>
      </p:sp>
      <p:sp>
        <p:nvSpPr>
          <p:cNvPr name="Freeform 5" id="5"/>
          <p:cNvSpPr/>
          <p:nvPr/>
        </p:nvSpPr>
        <p:spPr>
          <a:xfrm flipH="false" flipV="false" rot="0">
            <a:off x="12548909" y="-2486493"/>
            <a:ext cx="15418454" cy="8229600"/>
          </a:xfrm>
          <a:custGeom>
            <a:avLst/>
            <a:gdLst/>
            <a:ahLst/>
            <a:cxnLst/>
            <a:rect r="r" b="b" t="t" l="l"/>
            <a:pathLst>
              <a:path h="8229600" w="15418454">
                <a:moveTo>
                  <a:pt x="0" y="0"/>
                </a:moveTo>
                <a:lnTo>
                  <a:pt x="15418454" y="0"/>
                </a:lnTo>
                <a:lnTo>
                  <a:pt x="15418454"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16699310" y="9124995"/>
            <a:ext cx="559990" cy="559990"/>
          </a:xfrm>
          <a:custGeom>
            <a:avLst/>
            <a:gdLst/>
            <a:ahLst/>
            <a:cxnLst/>
            <a:rect r="r" b="b" t="t" l="l"/>
            <a:pathLst>
              <a:path h="559990" w="559990">
                <a:moveTo>
                  <a:pt x="0" y="0"/>
                </a:moveTo>
                <a:lnTo>
                  <a:pt x="559990" y="0"/>
                </a:lnTo>
                <a:lnTo>
                  <a:pt x="559990" y="559989"/>
                </a:lnTo>
                <a:lnTo>
                  <a:pt x="0" y="5599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0" y="733916"/>
            <a:ext cx="18288000" cy="3222871"/>
            <a:chOff x="0" y="0"/>
            <a:chExt cx="24384000" cy="4297162"/>
          </a:xfrm>
        </p:grpSpPr>
        <p:sp>
          <p:nvSpPr>
            <p:cNvPr name="TextBox 8" id="8"/>
            <p:cNvSpPr txBox="true"/>
            <p:nvPr/>
          </p:nvSpPr>
          <p:spPr>
            <a:xfrm rot="0">
              <a:off x="0" y="115570"/>
              <a:ext cx="24384000" cy="4181592"/>
            </a:xfrm>
            <a:prstGeom prst="rect">
              <a:avLst/>
            </a:prstGeom>
          </p:spPr>
          <p:txBody>
            <a:bodyPr anchor="t" rtlCol="false" tIns="0" lIns="0" bIns="0" rIns="0">
              <a:spAutoFit/>
            </a:bodyPr>
            <a:lstStyle/>
            <a:p>
              <a:pPr algn="ctr">
                <a:lnSpc>
                  <a:spcPts val="26376"/>
                </a:lnSpc>
                <a:spcBef>
                  <a:spcPct val="0"/>
                </a:spcBef>
              </a:pPr>
              <a:r>
                <a:rPr lang="en-US" sz="18840">
                  <a:solidFill>
                    <a:srgbClr val="FFFFFF"/>
                  </a:solidFill>
                  <a:latin typeface="Anton"/>
                  <a:ea typeface="Anton"/>
                  <a:cs typeface="Anton"/>
                  <a:sym typeface="Anton"/>
                </a:rPr>
                <a:t>STAGE WIAME VRD</a:t>
              </a:r>
            </a:p>
          </p:txBody>
        </p:sp>
        <p:sp>
          <p:nvSpPr>
            <p:cNvPr name="TextBox 9" id="9"/>
            <p:cNvSpPr txBox="true"/>
            <p:nvPr/>
          </p:nvSpPr>
          <p:spPr>
            <a:xfrm rot="0">
              <a:off x="10122890" y="-38100"/>
              <a:ext cx="4138219" cy="515620"/>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Montserrat Bold"/>
                  <a:ea typeface="Montserrat Bold"/>
                  <a:cs typeface="Montserrat Bold"/>
                  <a:sym typeface="Montserrat Bold"/>
                </a:rPr>
                <a:t>DINA RIANI CG2P 3</a:t>
              </a:r>
            </a:p>
          </p:txBody>
        </p:sp>
      </p:grpSp>
      <p:sp>
        <p:nvSpPr>
          <p:cNvPr name="Freeform 10" id="10"/>
          <p:cNvSpPr/>
          <p:nvPr/>
        </p:nvSpPr>
        <p:spPr>
          <a:xfrm flipH="false" flipV="false" rot="0">
            <a:off x="3099018" y="2111702"/>
            <a:ext cx="13475893" cy="8989544"/>
          </a:xfrm>
          <a:custGeom>
            <a:avLst/>
            <a:gdLst/>
            <a:ahLst/>
            <a:cxnLst/>
            <a:rect r="r" b="b" t="t" l="l"/>
            <a:pathLst>
              <a:path h="8989544" w="13475893">
                <a:moveTo>
                  <a:pt x="0" y="0"/>
                </a:moveTo>
                <a:lnTo>
                  <a:pt x="13475893" y="0"/>
                </a:lnTo>
                <a:lnTo>
                  <a:pt x="13475893" y="8989544"/>
                </a:lnTo>
                <a:lnTo>
                  <a:pt x="0" y="8989544"/>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075683" y="-4968169"/>
            <a:ext cx="26877632" cy="10287000"/>
            <a:chOff x="0" y="0"/>
            <a:chExt cx="7078882" cy="2709333"/>
          </a:xfrm>
        </p:grpSpPr>
        <p:sp>
          <p:nvSpPr>
            <p:cNvPr name="Freeform 4" id="4"/>
            <p:cNvSpPr/>
            <p:nvPr/>
          </p:nvSpPr>
          <p:spPr>
            <a:xfrm flipH="false" flipV="false" rot="0">
              <a:off x="0" y="0"/>
              <a:ext cx="7078883" cy="2709333"/>
            </a:xfrm>
            <a:custGeom>
              <a:avLst/>
              <a:gdLst/>
              <a:ahLst/>
              <a:cxnLst/>
              <a:rect r="r" b="b" t="t" l="l"/>
              <a:pathLst>
                <a:path h="2709333" w="7078883">
                  <a:moveTo>
                    <a:pt x="14690" y="0"/>
                  </a:moveTo>
                  <a:lnTo>
                    <a:pt x="7064192" y="0"/>
                  </a:lnTo>
                  <a:cubicBezTo>
                    <a:pt x="7072306" y="0"/>
                    <a:pt x="7078883" y="6577"/>
                    <a:pt x="7078883" y="14690"/>
                  </a:cubicBezTo>
                  <a:lnTo>
                    <a:pt x="7078883" y="2694643"/>
                  </a:lnTo>
                  <a:cubicBezTo>
                    <a:pt x="7078883" y="2698539"/>
                    <a:pt x="7077335" y="2702276"/>
                    <a:pt x="7074580" y="2705031"/>
                  </a:cubicBezTo>
                  <a:cubicBezTo>
                    <a:pt x="7071825" y="2707785"/>
                    <a:pt x="7068089" y="2709333"/>
                    <a:pt x="7064192" y="2709333"/>
                  </a:cubicBezTo>
                  <a:lnTo>
                    <a:pt x="14690" y="2709333"/>
                  </a:lnTo>
                  <a:cubicBezTo>
                    <a:pt x="6577" y="2709333"/>
                    <a:pt x="0" y="2702756"/>
                    <a:pt x="0" y="2694643"/>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2747433"/>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1039977" y="507814"/>
            <a:ext cx="16208046" cy="9271371"/>
            <a:chOff x="0" y="0"/>
            <a:chExt cx="2231380" cy="1276400"/>
          </a:xfrm>
        </p:grpSpPr>
        <p:sp>
          <p:nvSpPr>
            <p:cNvPr name="Freeform 7" id="7"/>
            <p:cNvSpPr/>
            <p:nvPr/>
          </p:nvSpPr>
          <p:spPr>
            <a:xfrm flipH="false" flipV="false" rot="0">
              <a:off x="0" y="0"/>
              <a:ext cx="2231380" cy="1276400"/>
            </a:xfrm>
            <a:custGeom>
              <a:avLst/>
              <a:gdLst/>
              <a:ahLst/>
              <a:cxnLst/>
              <a:rect r="r" b="b" t="t" l="l"/>
              <a:pathLst>
                <a:path h="1276400" w="2231380">
                  <a:moveTo>
                    <a:pt x="10986" y="0"/>
                  </a:moveTo>
                  <a:lnTo>
                    <a:pt x="2220394" y="0"/>
                  </a:lnTo>
                  <a:cubicBezTo>
                    <a:pt x="2226461" y="0"/>
                    <a:pt x="2231380" y="4919"/>
                    <a:pt x="2231380" y="10986"/>
                  </a:cubicBezTo>
                  <a:lnTo>
                    <a:pt x="2231380" y="1265414"/>
                  </a:lnTo>
                  <a:cubicBezTo>
                    <a:pt x="2231380" y="1268328"/>
                    <a:pt x="2230223" y="1271122"/>
                    <a:pt x="2228162" y="1273182"/>
                  </a:cubicBezTo>
                  <a:cubicBezTo>
                    <a:pt x="2226102" y="1275243"/>
                    <a:pt x="2223308" y="1276400"/>
                    <a:pt x="2220394" y="1276400"/>
                  </a:cubicBezTo>
                  <a:lnTo>
                    <a:pt x="10986" y="1276400"/>
                  </a:lnTo>
                  <a:cubicBezTo>
                    <a:pt x="4919" y="1276400"/>
                    <a:pt x="0" y="1271481"/>
                    <a:pt x="0" y="1265414"/>
                  </a:cubicBezTo>
                  <a:lnTo>
                    <a:pt x="0" y="10986"/>
                  </a:lnTo>
                  <a:cubicBezTo>
                    <a:pt x="0" y="4919"/>
                    <a:pt x="4919" y="0"/>
                    <a:pt x="10986" y="0"/>
                  </a:cubicBezTo>
                  <a:close/>
                </a:path>
              </a:pathLst>
            </a:custGeom>
            <a:blipFill>
              <a:blip r:embed="rId3"/>
              <a:stretch>
                <a:fillRect l="-1245" t="0" r="-1245" b="0"/>
              </a:stretch>
            </a:blipFill>
            <a:ln w="28575" cap="rnd">
              <a:solidFill>
                <a:srgbClr val="0F245B"/>
              </a:solidFill>
              <a:prstDash val="solid"/>
              <a:round/>
            </a:ln>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6448194" y="5143500"/>
            <a:ext cx="26877632" cy="10287000"/>
            <a:chOff x="0" y="0"/>
            <a:chExt cx="7078882" cy="2709333"/>
          </a:xfrm>
        </p:grpSpPr>
        <p:sp>
          <p:nvSpPr>
            <p:cNvPr name="Freeform 4" id="4"/>
            <p:cNvSpPr/>
            <p:nvPr/>
          </p:nvSpPr>
          <p:spPr>
            <a:xfrm flipH="false" flipV="false" rot="0">
              <a:off x="0" y="0"/>
              <a:ext cx="7078883" cy="2709333"/>
            </a:xfrm>
            <a:custGeom>
              <a:avLst/>
              <a:gdLst/>
              <a:ahLst/>
              <a:cxnLst/>
              <a:rect r="r" b="b" t="t" l="l"/>
              <a:pathLst>
                <a:path h="2709333" w="7078883">
                  <a:moveTo>
                    <a:pt x="14690" y="0"/>
                  </a:moveTo>
                  <a:lnTo>
                    <a:pt x="7064192" y="0"/>
                  </a:lnTo>
                  <a:cubicBezTo>
                    <a:pt x="7072306" y="0"/>
                    <a:pt x="7078883" y="6577"/>
                    <a:pt x="7078883" y="14690"/>
                  </a:cubicBezTo>
                  <a:lnTo>
                    <a:pt x="7078883" y="2694643"/>
                  </a:lnTo>
                  <a:cubicBezTo>
                    <a:pt x="7078883" y="2698539"/>
                    <a:pt x="7077335" y="2702276"/>
                    <a:pt x="7074580" y="2705031"/>
                  </a:cubicBezTo>
                  <a:cubicBezTo>
                    <a:pt x="7071825" y="2707785"/>
                    <a:pt x="7068089" y="2709333"/>
                    <a:pt x="7064192" y="2709333"/>
                  </a:cubicBezTo>
                  <a:lnTo>
                    <a:pt x="14690" y="2709333"/>
                  </a:lnTo>
                  <a:cubicBezTo>
                    <a:pt x="6577" y="2709333"/>
                    <a:pt x="0" y="2702756"/>
                    <a:pt x="0" y="2694643"/>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2747433"/>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1437050" y="1028700"/>
            <a:ext cx="15413901" cy="7993823"/>
            <a:chOff x="0" y="0"/>
            <a:chExt cx="2619844" cy="1358681"/>
          </a:xfrm>
        </p:grpSpPr>
        <p:sp>
          <p:nvSpPr>
            <p:cNvPr name="Freeform 7" id="7"/>
            <p:cNvSpPr/>
            <p:nvPr/>
          </p:nvSpPr>
          <p:spPr>
            <a:xfrm flipH="false" flipV="false" rot="0">
              <a:off x="0" y="0"/>
              <a:ext cx="2619844" cy="1358681"/>
            </a:xfrm>
            <a:custGeom>
              <a:avLst/>
              <a:gdLst/>
              <a:ahLst/>
              <a:cxnLst/>
              <a:rect r="r" b="b" t="t" l="l"/>
              <a:pathLst>
                <a:path h="1358681" w="2619844">
                  <a:moveTo>
                    <a:pt x="11552" y="0"/>
                  </a:moveTo>
                  <a:lnTo>
                    <a:pt x="2608292" y="0"/>
                  </a:lnTo>
                  <a:cubicBezTo>
                    <a:pt x="2611356" y="0"/>
                    <a:pt x="2614294" y="1217"/>
                    <a:pt x="2616461" y="3384"/>
                  </a:cubicBezTo>
                  <a:cubicBezTo>
                    <a:pt x="2618627" y="5550"/>
                    <a:pt x="2619844" y="8488"/>
                    <a:pt x="2619844" y="11552"/>
                  </a:cubicBezTo>
                  <a:lnTo>
                    <a:pt x="2619844" y="1347129"/>
                  </a:lnTo>
                  <a:cubicBezTo>
                    <a:pt x="2619844" y="1353509"/>
                    <a:pt x="2614672" y="1358681"/>
                    <a:pt x="2608292" y="1358681"/>
                  </a:cubicBezTo>
                  <a:lnTo>
                    <a:pt x="11552" y="1358681"/>
                  </a:lnTo>
                  <a:cubicBezTo>
                    <a:pt x="8488" y="1358681"/>
                    <a:pt x="5550" y="1357464"/>
                    <a:pt x="3384" y="1355297"/>
                  </a:cubicBezTo>
                  <a:cubicBezTo>
                    <a:pt x="1217" y="1353131"/>
                    <a:pt x="0" y="1350192"/>
                    <a:pt x="0" y="1347129"/>
                  </a:cubicBezTo>
                  <a:lnTo>
                    <a:pt x="0" y="11552"/>
                  </a:lnTo>
                  <a:cubicBezTo>
                    <a:pt x="0" y="8488"/>
                    <a:pt x="1217" y="5550"/>
                    <a:pt x="3384" y="3384"/>
                  </a:cubicBezTo>
                  <a:cubicBezTo>
                    <a:pt x="5550" y="1217"/>
                    <a:pt x="8488" y="0"/>
                    <a:pt x="11552" y="0"/>
                  </a:cubicBezTo>
                  <a:close/>
                </a:path>
              </a:pathLst>
            </a:custGeom>
            <a:blipFill>
              <a:blip r:embed="rId3"/>
              <a:stretch>
                <a:fillRect l="0" t="-688" r="0" b="-688"/>
              </a:stretch>
            </a:blipFill>
            <a:ln w="28575" cap="rnd">
              <a:solidFill>
                <a:srgbClr val="0F245B"/>
              </a:solidFill>
              <a:prstDash val="solid"/>
              <a:round/>
            </a:ln>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TextBox 3" id="3"/>
          <p:cNvSpPr txBox="true"/>
          <p:nvPr/>
        </p:nvSpPr>
        <p:spPr>
          <a:xfrm rot="0">
            <a:off x="2280578" y="480786"/>
            <a:ext cx="14777862" cy="5756936"/>
          </a:xfrm>
          <a:prstGeom prst="rect">
            <a:avLst/>
          </a:prstGeom>
        </p:spPr>
        <p:txBody>
          <a:bodyPr anchor="t" rtlCol="false" tIns="0" lIns="0" bIns="0" rIns="0">
            <a:spAutoFit/>
          </a:bodyPr>
          <a:lstStyle/>
          <a:p>
            <a:pPr algn="ctr">
              <a:lnSpc>
                <a:spcPts val="23150"/>
              </a:lnSpc>
              <a:spcBef>
                <a:spcPct val="0"/>
              </a:spcBef>
            </a:pPr>
            <a:r>
              <a:rPr lang="en-US" sz="16535">
                <a:solidFill>
                  <a:srgbClr val="FFFFFF"/>
                </a:solidFill>
                <a:latin typeface="Anton"/>
                <a:ea typeface="Anton"/>
                <a:cs typeface="Anton"/>
                <a:sym typeface="Anton"/>
              </a:rPr>
              <a:t>MERCI POUR VOTRE ATTENTION !</a:t>
            </a:r>
          </a:p>
        </p:txBody>
      </p:sp>
      <p:sp>
        <p:nvSpPr>
          <p:cNvPr name="Freeform 4" id="4"/>
          <p:cNvSpPr/>
          <p:nvPr/>
        </p:nvSpPr>
        <p:spPr>
          <a:xfrm flipH="false" flipV="false" rot="0">
            <a:off x="-11197296" y="-2829126"/>
            <a:ext cx="15418454" cy="8229600"/>
          </a:xfrm>
          <a:custGeom>
            <a:avLst/>
            <a:gdLst/>
            <a:ahLst/>
            <a:cxnLst/>
            <a:rect r="r" b="b" t="t" l="l"/>
            <a:pathLst>
              <a:path h="8229600" w="15418454">
                <a:moveTo>
                  <a:pt x="0" y="0"/>
                </a:moveTo>
                <a:lnTo>
                  <a:pt x="15418455" y="0"/>
                </a:lnTo>
                <a:lnTo>
                  <a:pt x="15418455"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0">
            <a:off x="12548909" y="-2486493"/>
            <a:ext cx="15418454" cy="8229600"/>
          </a:xfrm>
          <a:custGeom>
            <a:avLst/>
            <a:gdLst/>
            <a:ahLst/>
            <a:cxnLst/>
            <a:rect r="r" b="b" t="t" l="l"/>
            <a:pathLst>
              <a:path h="8229600" w="15418454">
                <a:moveTo>
                  <a:pt x="0" y="0"/>
                </a:moveTo>
                <a:lnTo>
                  <a:pt x="15418454" y="0"/>
                </a:lnTo>
                <a:lnTo>
                  <a:pt x="15418454"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681216" y="6951870"/>
            <a:ext cx="5933576" cy="1772656"/>
          </a:xfrm>
          <a:custGeom>
            <a:avLst/>
            <a:gdLst/>
            <a:ahLst/>
            <a:cxnLst/>
            <a:rect r="r" b="b" t="t" l="l"/>
            <a:pathLst>
              <a:path h="1772656" w="5933576">
                <a:moveTo>
                  <a:pt x="0" y="0"/>
                </a:moveTo>
                <a:lnTo>
                  <a:pt x="5933576" y="0"/>
                </a:lnTo>
                <a:lnTo>
                  <a:pt x="5933576" y="1772656"/>
                </a:lnTo>
                <a:lnTo>
                  <a:pt x="0" y="1772656"/>
                </a:lnTo>
                <a:lnTo>
                  <a:pt x="0" y="0"/>
                </a:lnTo>
                <a:close/>
              </a:path>
            </a:pathLst>
          </a:custGeom>
          <a:blipFill>
            <a:blip r:embed="rId4"/>
            <a:stretch>
              <a:fillRect l="0" t="0" r="0" b="0"/>
            </a:stretch>
          </a:blipFill>
        </p:spPr>
      </p:sp>
      <p:sp>
        <p:nvSpPr>
          <p:cNvPr name="Freeform 7" id="7"/>
          <p:cNvSpPr/>
          <p:nvPr/>
        </p:nvSpPr>
        <p:spPr>
          <a:xfrm flipH="false" flipV="false" rot="0">
            <a:off x="7843517" y="6537715"/>
            <a:ext cx="2600965" cy="2600965"/>
          </a:xfrm>
          <a:custGeom>
            <a:avLst/>
            <a:gdLst/>
            <a:ahLst/>
            <a:cxnLst/>
            <a:rect r="r" b="b" t="t" l="l"/>
            <a:pathLst>
              <a:path h="2600965" w="2600965">
                <a:moveTo>
                  <a:pt x="0" y="0"/>
                </a:moveTo>
                <a:lnTo>
                  <a:pt x="2600966" y="0"/>
                </a:lnTo>
                <a:lnTo>
                  <a:pt x="2600966" y="2600965"/>
                </a:lnTo>
                <a:lnTo>
                  <a:pt x="0" y="260096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sp>
        <p:nvSpPr>
          <p:cNvPr name="TextBox 3" id="3"/>
          <p:cNvSpPr txBox="true"/>
          <p:nvPr/>
        </p:nvSpPr>
        <p:spPr>
          <a:xfrm rot="0">
            <a:off x="1755069" y="345862"/>
            <a:ext cx="14777862" cy="5756936"/>
          </a:xfrm>
          <a:prstGeom prst="rect">
            <a:avLst/>
          </a:prstGeom>
        </p:spPr>
        <p:txBody>
          <a:bodyPr anchor="t" rtlCol="false" tIns="0" lIns="0" bIns="0" rIns="0">
            <a:spAutoFit/>
          </a:bodyPr>
          <a:lstStyle/>
          <a:p>
            <a:pPr algn="ctr">
              <a:lnSpc>
                <a:spcPts val="23150"/>
              </a:lnSpc>
              <a:spcBef>
                <a:spcPct val="0"/>
              </a:spcBef>
            </a:pPr>
            <a:r>
              <a:rPr lang="en-US" sz="16535">
                <a:solidFill>
                  <a:srgbClr val="FFFFFF"/>
                </a:solidFill>
                <a:latin typeface="Anton"/>
                <a:ea typeface="Anton"/>
                <a:cs typeface="Anton"/>
                <a:sym typeface="Anton"/>
              </a:rPr>
              <a:t>MERCI POUR VOTRE ATTENTION !</a:t>
            </a:r>
          </a:p>
        </p:txBody>
      </p:sp>
      <p:sp>
        <p:nvSpPr>
          <p:cNvPr name="Freeform 4" id="4"/>
          <p:cNvSpPr/>
          <p:nvPr/>
        </p:nvSpPr>
        <p:spPr>
          <a:xfrm flipH="false" flipV="false" rot="0">
            <a:off x="-11197296" y="-2829126"/>
            <a:ext cx="15418454" cy="8229600"/>
          </a:xfrm>
          <a:custGeom>
            <a:avLst/>
            <a:gdLst/>
            <a:ahLst/>
            <a:cxnLst/>
            <a:rect r="r" b="b" t="t" l="l"/>
            <a:pathLst>
              <a:path h="8229600" w="15418454">
                <a:moveTo>
                  <a:pt x="0" y="0"/>
                </a:moveTo>
                <a:lnTo>
                  <a:pt x="15418455" y="0"/>
                </a:lnTo>
                <a:lnTo>
                  <a:pt x="15418455"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0">
            <a:off x="12548909" y="-2486493"/>
            <a:ext cx="15418454" cy="8229600"/>
          </a:xfrm>
          <a:custGeom>
            <a:avLst/>
            <a:gdLst/>
            <a:ahLst/>
            <a:cxnLst/>
            <a:rect r="r" b="b" t="t" l="l"/>
            <a:pathLst>
              <a:path h="8229600" w="15418454">
                <a:moveTo>
                  <a:pt x="0" y="0"/>
                </a:moveTo>
                <a:lnTo>
                  <a:pt x="15418454" y="0"/>
                </a:lnTo>
                <a:lnTo>
                  <a:pt x="15418454" y="8229600"/>
                </a:lnTo>
                <a:lnTo>
                  <a:pt x="0" y="8229600"/>
                </a:lnTo>
                <a:lnTo>
                  <a:pt x="0" y="0"/>
                </a:lnTo>
                <a:close/>
              </a:path>
            </a:pathLst>
          </a:custGeom>
          <a:blipFill>
            <a:blip r:embed="rId3"/>
            <a:stretch>
              <a:fillRect l="0" t="0" r="0" b="0"/>
            </a:stretch>
          </a:blipFill>
        </p:spPr>
      </p:sp>
      <p:sp>
        <p:nvSpPr>
          <p:cNvPr name="Freeform 6" id="6"/>
          <p:cNvSpPr/>
          <p:nvPr/>
        </p:nvSpPr>
        <p:spPr>
          <a:xfrm flipH="false" flipV="false" rot="0">
            <a:off x="11814455" y="8472240"/>
            <a:ext cx="4012876" cy="920382"/>
          </a:xfrm>
          <a:custGeom>
            <a:avLst/>
            <a:gdLst/>
            <a:ahLst/>
            <a:cxnLst/>
            <a:rect r="r" b="b" t="t" l="l"/>
            <a:pathLst>
              <a:path h="920382" w="4012876">
                <a:moveTo>
                  <a:pt x="0" y="0"/>
                </a:moveTo>
                <a:lnTo>
                  <a:pt x="4012875" y="0"/>
                </a:lnTo>
                <a:lnTo>
                  <a:pt x="4012875" y="920382"/>
                </a:lnTo>
                <a:lnTo>
                  <a:pt x="0" y="920382"/>
                </a:lnTo>
                <a:lnTo>
                  <a:pt x="0" y="0"/>
                </a:lnTo>
                <a:close/>
              </a:path>
            </a:pathLst>
          </a:custGeom>
          <a:blipFill>
            <a:blip r:embed="rId4"/>
            <a:stretch>
              <a:fillRect l="0" t="-117920" r="-109132" b="-156"/>
            </a:stretch>
          </a:blipFill>
        </p:spPr>
      </p:sp>
      <p:sp>
        <p:nvSpPr>
          <p:cNvPr name="Freeform 7" id="7"/>
          <p:cNvSpPr/>
          <p:nvPr/>
        </p:nvSpPr>
        <p:spPr>
          <a:xfrm flipH="false" flipV="false" rot="0">
            <a:off x="681216" y="6951870"/>
            <a:ext cx="5933576" cy="1772656"/>
          </a:xfrm>
          <a:custGeom>
            <a:avLst/>
            <a:gdLst/>
            <a:ahLst/>
            <a:cxnLst/>
            <a:rect r="r" b="b" t="t" l="l"/>
            <a:pathLst>
              <a:path h="1772656" w="5933576">
                <a:moveTo>
                  <a:pt x="0" y="0"/>
                </a:moveTo>
                <a:lnTo>
                  <a:pt x="5933576" y="0"/>
                </a:lnTo>
                <a:lnTo>
                  <a:pt x="5933576" y="1772656"/>
                </a:lnTo>
                <a:lnTo>
                  <a:pt x="0" y="1772656"/>
                </a:lnTo>
                <a:lnTo>
                  <a:pt x="0" y="0"/>
                </a:lnTo>
                <a:close/>
              </a:path>
            </a:pathLst>
          </a:custGeom>
          <a:blipFill>
            <a:blip r:embed="rId5"/>
            <a:stretch>
              <a:fillRect l="0" t="0" r="0" b="0"/>
            </a:stretch>
          </a:blipFill>
        </p:spPr>
      </p:sp>
      <p:sp>
        <p:nvSpPr>
          <p:cNvPr name="Freeform 8" id="8"/>
          <p:cNvSpPr/>
          <p:nvPr/>
        </p:nvSpPr>
        <p:spPr>
          <a:xfrm flipH="false" flipV="false" rot="0">
            <a:off x="7843517" y="6537715"/>
            <a:ext cx="2600965" cy="2600965"/>
          </a:xfrm>
          <a:custGeom>
            <a:avLst/>
            <a:gdLst/>
            <a:ahLst/>
            <a:cxnLst/>
            <a:rect r="r" b="b" t="t" l="l"/>
            <a:pathLst>
              <a:path h="2600965" w="2600965">
                <a:moveTo>
                  <a:pt x="0" y="0"/>
                </a:moveTo>
                <a:lnTo>
                  <a:pt x="2600966" y="0"/>
                </a:lnTo>
                <a:lnTo>
                  <a:pt x="2600966" y="2600965"/>
                </a:lnTo>
                <a:lnTo>
                  <a:pt x="0" y="2600965"/>
                </a:lnTo>
                <a:lnTo>
                  <a:pt x="0" y="0"/>
                </a:lnTo>
                <a:close/>
              </a:path>
            </a:pathLst>
          </a:custGeom>
          <a:blipFill>
            <a:blip r:embed="rId6"/>
            <a:stretch>
              <a:fillRect l="0" t="0" r="0" b="0"/>
            </a:stretch>
          </a:blipFill>
        </p:spPr>
      </p:sp>
      <p:sp>
        <p:nvSpPr>
          <p:cNvPr name="Freeform 9" id="9"/>
          <p:cNvSpPr/>
          <p:nvPr/>
        </p:nvSpPr>
        <p:spPr>
          <a:xfrm flipH="false" flipV="false" rot="0">
            <a:off x="11674198" y="6283773"/>
            <a:ext cx="4312626" cy="2004264"/>
          </a:xfrm>
          <a:custGeom>
            <a:avLst/>
            <a:gdLst/>
            <a:ahLst/>
            <a:cxnLst/>
            <a:rect r="r" b="b" t="t" l="l"/>
            <a:pathLst>
              <a:path h="2004264" w="4312626">
                <a:moveTo>
                  <a:pt x="0" y="0"/>
                </a:moveTo>
                <a:lnTo>
                  <a:pt x="4312626" y="0"/>
                </a:lnTo>
                <a:lnTo>
                  <a:pt x="4312626" y="2004265"/>
                </a:lnTo>
                <a:lnTo>
                  <a:pt x="0" y="2004265"/>
                </a:lnTo>
                <a:lnTo>
                  <a:pt x="0" y="0"/>
                </a:lnTo>
                <a:close/>
              </a:path>
            </a:pathLst>
          </a:custGeom>
          <a:blipFill>
            <a:blip r:embed="rId4"/>
            <a:stretch>
              <a:fillRect l="-94148" t="-71" r="-448" b="-71"/>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579269" y="8997110"/>
            <a:ext cx="194688" cy="560480"/>
            <a:chOff x="0" y="0"/>
            <a:chExt cx="51276" cy="147616"/>
          </a:xfrm>
        </p:grpSpPr>
        <p:sp>
          <p:nvSpPr>
            <p:cNvPr name="Freeform 5" id="5"/>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6" id="6"/>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grpSp>
        <p:nvGrpSpPr>
          <p:cNvPr name="Group 7" id="7"/>
          <p:cNvGrpSpPr/>
          <p:nvPr/>
        </p:nvGrpSpPr>
        <p:grpSpPr>
          <a:xfrm rot="232703">
            <a:off x="11307604" y="17281"/>
            <a:ext cx="6265429" cy="5445089"/>
            <a:chOff x="0" y="0"/>
            <a:chExt cx="406400" cy="353190"/>
          </a:xfrm>
        </p:grpSpPr>
        <p:sp>
          <p:nvSpPr>
            <p:cNvPr name="Freeform 8" id="8"/>
            <p:cNvSpPr/>
            <p:nvPr/>
          </p:nvSpPr>
          <p:spPr>
            <a:xfrm flipH="false" flipV="false" rot="0">
              <a:off x="0" y="0"/>
              <a:ext cx="406400" cy="353190"/>
            </a:xfrm>
            <a:custGeom>
              <a:avLst/>
              <a:gdLst/>
              <a:ahLst/>
              <a:cxnLst/>
              <a:rect r="r" b="b" t="t" l="l"/>
              <a:pathLst>
                <a:path h="353190" w="406400">
                  <a:moveTo>
                    <a:pt x="203200" y="0"/>
                  </a:moveTo>
                  <a:lnTo>
                    <a:pt x="0" y="0"/>
                  </a:lnTo>
                  <a:lnTo>
                    <a:pt x="203200" y="353190"/>
                  </a:lnTo>
                  <a:lnTo>
                    <a:pt x="406400" y="353190"/>
                  </a:lnTo>
                  <a:lnTo>
                    <a:pt x="203200" y="0"/>
                  </a:lnTo>
                  <a:close/>
                </a:path>
              </a:pathLst>
            </a:custGeom>
            <a:solidFill>
              <a:srgbClr val="F5C043"/>
            </a:solidFill>
          </p:spPr>
        </p:sp>
        <p:sp>
          <p:nvSpPr>
            <p:cNvPr name="TextBox 9" id="9"/>
            <p:cNvSpPr txBox="true"/>
            <p:nvPr/>
          </p:nvSpPr>
          <p:spPr>
            <a:xfrm>
              <a:off x="101600" y="-38100"/>
              <a:ext cx="203200" cy="391290"/>
            </a:xfrm>
            <a:prstGeom prst="rect">
              <a:avLst/>
            </a:prstGeom>
          </p:spPr>
          <p:txBody>
            <a:bodyPr anchor="ctr" rtlCol="false" tIns="50800" lIns="50800" bIns="50800" rIns="50800"/>
            <a:lstStyle/>
            <a:p>
              <a:pPr algn="ctr">
                <a:lnSpc>
                  <a:spcPts val="2986"/>
                </a:lnSpc>
              </a:pPr>
            </a:p>
          </p:txBody>
        </p:sp>
      </p:grpSp>
      <p:grpSp>
        <p:nvGrpSpPr>
          <p:cNvPr name="Group 10" id="10"/>
          <p:cNvGrpSpPr/>
          <p:nvPr/>
        </p:nvGrpSpPr>
        <p:grpSpPr>
          <a:xfrm rot="232703">
            <a:off x="12541136" y="5475237"/>
            <a:ext cx="4671295" cy="5445089"/>
            <a:chOff x="0" y="0"/>
            <a:chExt cx="605357" cy="705634"/>
          </a:xfrm>
        </p:grpSpPr>
        <p:sp>
          <p:nvSpPr>
            <p:cNvPr name="Freeform 11" id="11"/>
            <p:cNvSpPr/>
            <p:nvPr/>
          </p:nvSpPr>
          <p:spPr>
            <a:xfrm flipH="false" flipV="false" rot="0">
              <a:off x="0" y="0"/>
              <a:ext cx="605357" cy="705634"/>
            </a:xfrm>
            <a:custGeom>
              <a:avLst/>
              <a:gdLst/>
              <a:ahLst/>
              <a:cxnLst/>
              <a:rect r="r" b="b" t="t" l="l"/>
              <a:pathLst>
                <a:path h="705634" w="605357">
                  <a:moveTo>
                    <a:pt x="203200" y="0"/>
                  </a:moveTo>
                  <a:lnTo>
                    <a:pt x="605357" y="0"/>
                  </a:lnTo>
                  <a:lnTo>
                    <a:pt x="402157" y="705634"/>
                  </a:lnTo>
                  <a:lnTo>
                    <a:pt x="0" y="705634"/>
                  </a:lnTo>
                  <a:lnTo>
                    <a:pt x="203200" y="0"/>
                  </a:lnTo>
                  <a:close/>
                </a:path>
              </a:pathLst>
            </a:custGeom>
            <a:solidFill>
              <a:srgbClr val="0F245B"/>
            </a:solidFill>
          </p:spPr>
        </p:sp>
        <p:sp>
          <p:nvSpPr>
            <p:cNvPr name="TextBox 12" id="12"/>
            <p:cNvSpPr txBox="true"/>
            <p:nvPr/>
          </p:nvSpPr>
          <p:spPr>
            <a:xfrm>
              <a:off x="101600" y="-38100"/>
              <a:ext cx="402157" cy="743734"/>
            </a:xfrm>
            <a:prstGeom prst="rect">
              <a:avLst/>
            </a:prstGeom>
          </p:spPr>
          <p:txBody>
            <a:bodyPr anchor="ctr" rtlCol="false" tIns="50800" lIns="50800" bIns="50800" rIns="50800"/>
            <a:lstStyle/>
            <a:p>
              <a:pPr algn="ctr">
                <a:lnSpc>
                  <a:spcPts val="2986"/>
                </a:lnSpc>
              </a:pPr>
            </a:p>
          </p:txBody>
        </p:sp>
      </p:grpSp>
      <p:grpSp>
        <p:nvGrpSpPr>
          <p:cNvPr name="Group 13" id="13"/>
          <p:cNvGrpSpPr>
            <a:grpSpLocks noChangeAspect="true"/>
          </p:cNvGrpSpPr>
          <p:nvPr/>
        </p:nvGrpSpPr>
        <p:grpSpPr>
          <a:xfrm rot="0">
            <a:off x="11434449" y="1881156"/>
            <a:ext cx="6884670" cy="6884670"/>
            <a:chOff x="0" y="0"/>
            <a:chExt cx="14840029" cy="14840029"/>
          </a:xfrm>
        </p:grpSpPr>
        <p:sp>
          <p:nvSpPr>
            <p:cNvPr name="Freeform 14" id="14"/>
            <p:cNvSpPr/>
            <p:nvPr/>
          </p:nvSpPr>
          <p:spPr>
            <a:xfrm flipH="false" flipV="false" rot="0">
              <a:off x="-33258" y="-75"/>
              <a:ext cx="14906544" cy="14840178"/>
            </a:xfrm>
            <a:custGeom>
              <a:avLst/>
              <a:gdLst/>
              <a:ahLst/>
              <a:cxnLst/>
              <a:rect r="r" b="b" t="t" l="l"/>
              <a:pathLst>
                <a:path h="14840178" w="14906544">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0F245B"/>
            </a:solidFill>
          </p:spPr>
        </p:sp>
        <p:sp>
          <p:nvSpPr>
            <p:cNvPr name="Freeform 15" id="15"/>
            <p:cNvSpPr/>
            <p:nvPr/>
          </p:nvSpPr>
          <p:spPr>
            <a:xfrm flipH="false" flipV="false" rot="0">
              <a:off x="168022" y="200309"/>
              <a:ext cx="14503985" cy="14439411"/>
            </a:xfrm>
            <a:custGeom>
              <a:avLst/>
              <a:gdLst/>
              <a:ahLst/>
              <a:cxnLst/>
              <a:rect r="r" b="b" t="t" l="l"/>
              <a:pathLst>
                <a:path h="14439411" w="14503985">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name="Freeform 16" id="16"/>
            <p:cNvSpPr/>
            <p:nvPr/>
          </p:nvSpPr>
          <p:spPr>
            <a:xfrm flipH="false" flipV="false" rot="0">
              <a:off x="531276" y="561946"/>
              <a:ext cx="13777477" cy="13716137"/>
            </a:xfrm>
            <a:custGeom>
              <a:avLst/>
              <a:gdLst/>
              <a:ahLst/>
              <a:cxnLst/>
              <a:rect r="r" b="b" t="t" l="l"/>
              <a:pathLst>
                <a:path h="13716137" w="1377747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5"/>
              <a:stretch>
                <a:fillRect l="-24665" t="0" r="-24665" b="0"/>
              </a:stretch>
            </a:blipFill>
          </p:spPr>
        </p:sp>
      </p:grpSp>
      <p:sp>
        <p:nvSpPr>
          <p:cNvPr name="Freeform 17" id="17"/>
          <p:cNvSpPr/>
          <p:nvPr/>
        </p:nvSpPr>
        <p:spPr>
          <a:xfrm flipH="false" flipV="false" rot="0">
            <a:off x="1599987" y="3829050"/>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sp>
        <p:nvSpPr>
          <p:cNvPr name="TextBox 19" id="19"/>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sp>
        <p:nvSpPr>
          <p:cNvPr name="TextBox 20" id="20"/>
          <p:cNvSpPr txBox="true"/>
          <p:nvPr/>
        </p:nvSpPr>
        <p:spPr>
          <a:xfrm rot="0">
            <a:off x="1579269" y="2320853"/>
            <a:ext cx="4637900" cy="1036743"/>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ROOFING BUILD</a:t>
            </a:r>
          </a:p>
        </p:txBody>
      </p:sp>
      <p:sp>
        <p:nvSpPr>
          <p:cNvPr name="TextBox 21" id="21"/>
          <p:cNvSpPr txBox="true"/>
          <p:nvPr/>
        </p:nvSpPr>
        <p:spPr>
          <a:xfrm rot="0">
            <a:off x="2758363" y="3544211"/>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TRUSS INSTALLATION</a:t>
            </a:r>
          </a:p>
        </p:txBody>
      </p:sp>
      <p:sp>
        <p:nvSpPr>
          <p:cNvPr name="TextBox 22" id="22"/>
          <p:cNvSpPr txBox="true"/>
          <p:nvPr/>
        </p:nvSpPr>
        <p:spPr>
          <a:xfrm rot="0">
            <a:off x="2756808" y="4275958"/>
            <a:ext cx="8077544" cy="12132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23" id="23"/>
          <p:cNvSpPr/>
          <p:nvPr/>
        </p:nvSpPr>
        <p:spPr>
          <a:xfrm flipH="false" flipV="false" rot="0">
            <a:off x="1579269" y="6174115"/>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4" id="24"/>
          <p:cNvSpPr txBox="true"/>
          <p:nvPr/>
        </p:nvSpPr>
        <p:spPr>
          <a:xfrm rot="0">
            <a:off x="2737645" y="5889276"/>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SHINGLE LAYING</a:t>
            </a:r>
          </a:p>
        </p:txBody>
      </p:sp>
      <p:sp>
        <p:nvSpPr>
          <p:cNvPr name="TextBox 25" id="25"/>
          <p:cNvSpPr txBox="true"/>
          <p:nvPr/>
        </p:nvSpPr>
        <p:spPr>
          <a:xfrm rot="0">
            <a:off x="2736090" y="6621023"/>
            <a:ext cx="8077544" cy="12132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2742154" y="-354129"/>
            <a:ext cx="10615125" cy="10995258"/>
            <a:chOff x="0" y="0"/>
            <a:chExt cx="1644561" cy="1703453"/>
          </a:xfrm>
        </p:grpSpPr>
        <p:sp>
          <p:nvSpPr>
            <p:cNvPr name="Freeform 4" id="4"/>
            <p:cNvSpPr/>
            <p:nvPr/>
          </p:nvSpPr>
          <p:spPr>
            <a:xfrm flipH="false" flipV="false" rot="0">
              <a:off x="0" y="0"/>
              <a:ext cx="1644561" cy="1703453"/>
            </a:xfrm>
            <a:custGeom>
              <a:avLst/>
              <a:gdLst/>
              <a:ahLst/>
              <a:cxnLst/>
              <a:rect r="r" b="b" t="t" l="l"/>
              <a:pathLst>
                <a:path h="1703453" w="1644561">
                  <a:moveTo>
                    <a:pt x="16775" y="0"/>
                  </a:moveTo>
                  <a:lnTo>
                    <a:pt x="1627786" y="0"/>
                  </a:lnTo>
                  <a:cubicBezTo>
                    <a:pt x="1632235" y="0"/>
                    <a:pt x="1636502" y="1767"/>
                    <a:pt x="1639648" y="4913"/>
                  </a:cubicBezTo>
                  <a:cubicBezTo>
                    <a:pt x="1642793" y="8059"/>
                    <a:pt x="1644561" y="12326"/>
                    <a:pt x="1644561" y="16775"/>
                  </a:cubicBezTo>
                  <a:lnTo>
                    <a:pt x="1644561" y="1686679"/>
                  </a:lnTo>
                  <a:cubicBezTo>
                    <a:pt x="1644561" y="1691128"/>
                    <a:pt x="1642793" y="1695394"/>
                    <a:pt x="1639648" y="1698540"/>
                  </a:cubicBezTo>
                  <a:cubicBezTo>
                    <a:pt x="1636502" y="1701686"/>
                    <a:pt x="1632235" y="1703453"/>
                    <a:pt x="1627786" y="1703453"/>
                  </a:cubicBezTo>
                  <a:lnTo>
                    <a:pt x="16775" y="1703453"/>
                  </a:lnTo>
                  <a:cubicBezTo>
                    <a:pt x="12326" y="1703453"/>
                    <a:pt x="8059" y="1701686"/>
                    <a:pt x="4913" y="1698540"/>
                  </a:cubicBezTo>
                  <a:cubicBezTo>
                    <a:pt x="1767" y="1695394"/>
                    <a:pt x="0" y="1691128"/>
                    <a:pt x="0" y="1686679"/>
                  </a:cubicBezTo>
                  <a:lnTo>
                    <a:pt x="0" y="16775"/>
                  </a:lnTo>
                  <a:cubicBezTo>
                    <a:pt x="0" y="12326"/>
                    <a:pt x="1767" y="8059"/>
                    <a:pt x="4913" y="4913"/>
                  </a:cubicBezTo>
                  <a:cubicBezTo>
                    <a:pt x="8059" y="1767"/>
                    <a:pt x="12326" y="0"/>
                    <a:pt x="16775" y="0"/>
                  </a:cubicBezTo>
                  <a:close/>
                </a:path>
              </a:pathLst>
            </a:custGeom>
            <a:blipFill>
              <a:blip r:embed="rId3"/>
              <a:stretch>
                <a:fillRect l="-27734" t="0" r="-27734" b="0"/>
              </a:stretch>
            </a:blipFill>
            <a:ln w="28575" cap="rnd">
              <a:solidFill>
                <a:srgbClr val="0F245B"/>
              </a:solidFill>
              <a:prstDash val="solid"/>
              <a:round/>
            </a:ln>
          </p:spPr>
        </p:sp>
      </p:grpSp>
      <p:sp>
        <p:nvSpPr>
          <p:cNvPr name="Freeform 5" id="5"/>
          <p:cNvSpPr/>
          <p:nvPr/>
        </p:nvSpPr>
        <p:spPr>
          <a:xfrm flipH="false" flipV="false" rot="0">
            <a:off x="0" y="7125135"/>
            <a:ext cx="18496277" cy="3190608"/>
          </a:xfrm>
          <a:custGeom>
            <a:avLst/>
            <a:gdLst/>
            <a:ahLst/>
            <a:cxnLst/>
            <a:rect r="r" b="b" t="t" l="l"/>
            <a:pathLst>
              <a:path h="3190608" w="18496277">
                <a:moveTo>
                  <a:pt x="0" y="0"/>
                </a:moveTo>
                <a:lnTo>
                  <a:pt x="18496277" y="0"/>
                </a:lnTo>
                <a:lnTo>
                  <a:pt x="18496277" y="3190608"/>
                </a:lnTo>
                <a:lnTo>
                  <a:pt x="0" y="31906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579269" y="2320853"/>
            <a:ext cx="4637900" cy="1036743"/>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INTERIOR WORK</a:t>
            </a:r>
          </a:p>
        </p:txBody>
      </p:sp>
      <p:sp>
        <p:nvSpPr>
          <p:cNvPr name="TextBox 7" id="7"/>
          <p:cNvSpPr txBox="true"/>
          <p:nvPr/>
        </p:nvSpPr>
        <p:spPr>
          <a:xfrm rot="0">
            <a:off x="1579269" y="3908216"/>
            <a:ext cx="10877135" cy="27372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grpSp>
        <p:nvGrpSpPr>
          <p:cNvPr name="Group 8" id="8"/>
          <p:cNvGrpSpPr/>
          <p:nvPr/>
        </p:nvGrpSpPr>
        <p:grpSpPr>
          <a:xfrm rot="0">
            <a:off x="1579269" y="8997110"/>
            <a:ext cx="194688" cy="560480"/>
            <a:chOff x="0" y="0"/>
            <a:chExt cx="51276" cy="147616"/>
          </a:xfrm>
        </p:grpSpPr>
        <p:sp>
          <p:nvSpPr>
            <p:cNvPr name="Freeform 9" id="9"/>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FFFFFF"/>
            </a:solidFill>
          </p:spPr>
        </p:sp>
        <p:sp>
          <p:nvSpPr>
            <p:cNvPr name="TextBox 10" id="10"/>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sp>
        <p:nvSpPr>
          <p:cNvPr name="TextBox 11" id="11"/>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FFFFFF"/>
                </a:solidFill>
                <a:latin typeface="Anton"/>
                <a:ea typeface="Anton"/>
                <a:cs typeface="Anton"/>
                <a:sym typeface="Anton"/>
              </a:rPr>
              <a:t>CONSTRUCTION</a:t>
            </a:r>
          </a:p>
        </p:txBody>
      </p:sp>
      <p:sp>
        <p:nvSpPr>
          <p:cNvPr name="Freeform 12" id="12"/>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grpSp>
        <p:nvGrpSpPr>
          <p:cNvPr name="Group 14" id="14"/>
          <p:cNvGrpSpPr/>
          <p:nvPr/>
        </p:nvGrpSpPr>
        <p:grpSpPr>
          <a:xfrm rot="0">
            <a:off x="11554784" y="-650947"/>
            <a:ext cx="3086100" cy="308610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043"/>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986"/>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232703">
            <a:off x="-908748" y="4961289"/>
            <a:ext cx="4671295" cy="5445089"/>
            <a:chOff x="0" y="0"/>
            <a:chExt cx="605357" cy="705634"/>
          </a:xfrm>
        </p:grpSpPr>
        <p:sp>
          <p:nvSpPr>
            <p:cNvPr name="Freeform 4" id="4"/>
            <p:cNvSpPr/>
            <p:nvPr/>
          </p:nvSpPr>
          <p:spPr>
            <a:xfrm flipH="false" flipV="false" rot="0">
              <a:off x="0" y="0"/>
              <a:ext cx="605357" cy="705634"/>
            </a:xfrm>
            <a:custGeom>
              <a:avLst/>
              <a:gdLst/>
              <a:ahLst/>
              <a:cxnLst/>
              <a:rect r="r" b="b" t="t" l="l"/>
              <a:pathLst>
                <a:path h="705634" w="605357">
                  <a:moveTo>
                    <a:pt x="203200" y="0"/>
                  </a:moveTo>
                  <a:lnTo>
                    <a:pt x="605357" y="0"/>
                  </a:lnTo>
                  <a:lnTo>
                    <a:pt x="402157" y="705634"/>
                  </a:lnTo>
                  <a:lnTo>
                    <a:pt x="0" y="705634"/>
                  </a:lnTo>
                  <a:lnTo>
                    <a:pt x="203200" y="0"/>
                  </a:lnTo>
                  <a:close/>
                </a:path>
              </a:pathLst>
            </a:custGeom>
            <a:solidFill>
              <a:srgbClr val="F5C043"/>
            </a:solidFill>
          </p:spPr>
        </p:sp>
        <p:sp>
          <p:nvSpPr>
            <p:cNvPr name="TextBox 5" id="5"/>
            <p:cNvSpPr txBox="true"/>
            <p:nvPr/>
          </p:nvSpPr>
          <p:spPr>
            <a:xfrm>
              <a:off x="101600" y="-38100"/>
              <a:ext cx="402157" cy="743734"/>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232703">
            <a:off x="-2104014" y="-507248"/>
            <a:ext cx="6265429" cy="5445089"/>
            <a:chOff x="0" y="0"/>
            <a:chExt cx="406400" cy="353190"/>
          </a:xfrm>
        </p:grpSpPr>
        <p:sp>
          <p:nvSpPr>
            <p:cNvPr name="Freeform 7" id="7"/>
            <p:cNvSpPr/>
            <p:nvPr/>
          </p:nvSpPr>
          <p:spPr>
            <a:xfrm flipH="false" flipV="false" rot="0">
              <a:off x="0" y="0"/>
              <a:ext cx="406400" cy="353190"/>
            </a:xfrm>
            <a:custGeom>
              <a:avLst/>
              <a:gdLst/>
              <a:ahLst/>
              <a:cxnLst/>
              <a:rect r="r" b="b" t="t" l="l"/>
              <a:pathLst>
                <a:path h="353190" w="406400">
                  <a:moveTo>
                    <a:pt x="203200" y="0"/>
                  </a:moveTo>
                  <a:lnTo>
                    <a:pt x="0" y="0"/>
                  </a:lnTo>
                  <a:lnTo>
                    <a:pt x="203200" y="353190"/>
                  </a:lnTo>
                  <a:lnTo>
                    <a:pt x="406400" y="353190"/>
                  </a:lnTo>
                  <a:lnTo>
                    <a:pt x="203200" y="0"/>
                  </a:lnTo>
                  <a:close/>
                </a:path>
              </a:pathLst>
            </a:custGeom>
            <a:solidFill>
              <a:srgbClr val="005990"/>
            </a:solidFill>
          </p:spPr>
        </p:sp>
        <p:sp>
          <p:nvSpPr>
            <p:cNvPr name="TextBox 8" id="8"/>
            <p:cNvSpPr txBox="true"/>
            <p:nvPr/>
          </p:nvSpPr>
          <p:spPr>
            <a:xfrm>
              <a:off x="101600" y="-38100"/>
              <a:ext cx="203200" cy="391290"/>
            </a:xfrm>
            <a:prstGeom prst="rect">
              <a:avLst/>
            </a:prstGeom>
          </p:spPr>
          <p:txBody>
            <a:bodyPr anchor="ctr" rtlCol="false" tIns="50800" lIns="50800" bIns="50800" rIns="50800"/>
            <a:lstStyle/>
            <a:p>
              <a:pPr algn="ctr">
                <a:lnSpc>
                  <a:spcPts val="2986"/>
                </a:lnSpc>
              </a:pPr>
            </a:p>
          </p:txBody>
        </p:sp>
      </p:grpSp>
      <p:sp>
        <p:nvSpPr>
          <p:cNvPr name="Freeform 9" id="9"/>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579269" y="8997110"/>
            <a:ext cx="194688" cy="560480"/>
            <a:chOff x="0" y="0"/>
            <a:chExt cx="51276" cy="147616"/>
          </a:xfrm>
        </p:grpSpPr>
        <p:sp>
          <p:nvSpPr>
            <p:cNvPr name="Freeform 11" id="11"/>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12" id="12"/>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grpSp>
        <p:nvGrpSpPr>
          <p:cNvPr name="Group 13" id="13"/>
          <p:cNvGrpSpPr>
            <a:grpSpLocks noChangeAspect="true"/>
          </p:cNvGrpSpPr>
          <p:nvPr/>
        </p:nvGrpSpPr>
        <p:grpSpPr>
          <a:xfrm rot="0">
            <a:off x="1297578" y="2233315"/>
            <a:ext cx="6081626" cy="6081626"/>
            <a:chOff x="0" y="0"/>
            <a:chExt cx="14840029" cy="14840029"/>
          </a:xfrm>
        </p:grpSpPr>
        <p:sp>
          <p:nvSpPr>
            <p:cNvPr name="Freeform 14" id="14"/>
            <p:cNvSpPr/>
            <p:nvPr/>
          </p:nvSpPr>
          <p:spPr>
            <a:xfrm flipH="false" flipV="false" rot="0">
              <a:off x="-33258" y="-75"/>
              <a:ext cx="14906544" cy="14840178"/>
            </a:xfrm>
            <a:custGeom>
              <a:avLst/>
              <a:gdLst/>
              <a:ahLst/>
              <a:cxnLst/>
              <a:rect r="r" b="b" t="t" l="l"/>
              <a:pathLst>
                <a:path h="14840178" w="14906544">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0F245B"/>
            </a:solidFill>
          </p:spPr>
        </p:sp>
        <p:sp>
          <p:nvSpPr>
            <p:cNvPr name="Freeform 15" id="15"/>
            <p:cNvSpPr/>
            <p:nvPr/>
          </p:nvSpPr>
          <p:spPr>
            <a:xfrm flipH="false" flipV="false" rot="0">
              <a:off x="168022" y="200309"/>
              <a:ext cx="14503985" cy="14439411"/>
            </a:xfrm>
            <a:custGeom>
              <a:avLst/>
              <a:gdLst/>
              <a:ahLst/>
              <a:cxnLst/>
              <a:rect r="r" b="b" t="t" l="l"/>
              <a:pathLst>
                <a:path h="14439411" w="14503985">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name="Freeform 16" id="16"/>
            <p:cNvSpPr/>
            <p:nvPr/>
          </p:nvSpPr>
          <p:spPr>
            <a:xfrm flipH="false" flipV="false" rot="0">
              <a:off x="531276" y="561946"/>
              <a:ext cx="13777477" cy="13716137"/>
            </a:xfrm>
            <a:custGeom>
              <a:avLst/>
              <a:gdLst/>
              <a:ahLst/>
              <a:cxnLst/>
              <a:rect r="r" b="b" t="t" l="l"/>
              <a:pathLst>
                <a:path h="13716137" w="1377747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5"/>
              <a:stretch>
                <a:fillRect l="-24665" t="0" r="-24665" b="0"/>
              </a:stretch>
            </a:blipFill>
          </p:spPr>
        </p:sp>
      </p:grpSp>
      <p:sp>
        <p:nvSpPr>
          <p:cNvPr name="TextBox 17" id="17"/>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sp>
        <p:nvSpPr>
          <p:cNvPr name="TextBox 18" id="18"/>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grpSp>
        <p:nvGrpSpPr>
          <p:cNvPr name="Group 19" id="19"/>
          <p:cNvGrpSpPr>
            <a:grpSpLocks noChangeAspect="true"/>
          </p:cNvGrpSpPr>
          <p:nvPr/>
        </p:nvGrpSpPr>
        <p:grpSpPr>
          <a:xfrm rot="0">
            <a:off x="6396732" y="3311594"/>
            <a:ext cx="3925067" cy="3925067"/>
            <a:chOff x="0" y="0"/>
            <a:chExt cx="14840029" cy="14840029"/>
          </a:xfrm>
        </p:grpSpPr>
        <p:sp>
          <p:nvSpPr>
            <p:cNvPr name="Freeform 20" id="20"/>
            <p:cNvSpPr/>
            <p:nvPr/>
          </p:nvSpPr>
          <p:spPr>
            <a:xfrm flipH="false" flipV="false" rot="0">
              <a:off x="-33258" y="-75"/>
              <a:ext cx="14906544" cy="14840178"/>
            </a:xfrm>
            <a:custGeom>
              <a:avLst/>
              <a:gdLst/>
              <a:ahLst/>
              <a:cxnLst/>
              <a:rect r="r" b="b" t="t" l="l"/>
              <a:pathLst>
                <a:path h="14840178" w="14906544">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0F245B"/>
            </a:solidFill>
          </p:spPr>
        </p:sp>
        <p:sp>
          <p:nvSpPr>
            <p:cNvPr name="Freeform 21" id="21"/>
            <p:cNvSpPr/>
            <p:nvPr/>
          </p:nvSpPr>
          <p:spPr>
            <a:xfrm flipH="false" flipV="false" rot="0">
              <a:off x="168022" y="200309"/>
              <a:ext cx="14503985" cy="14439411"/>
            </a:xfrm>
            <a:custGeom>
              <a:avLst/>
              <a:gdLst/>
              <a:ahLst/>
              <a:cxnLst/>
              <a:rect r="r" b="b" t="t" l="l"/>
              <a:pathLst>
                <a:path h="14439411" w="14503985">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name="Freeform 22" id="22"/>
            <p:cNvSpPr/>
            <p:nvPr/>
          </p:nvSpPr>
          <p:spPr>
            <a:xfrm flipH="false" flipV="false" rot="0">
              <a:off x="531276" y="561946"/>
              <a:ext cx="13777477" cy="13716137"/>
            </a:xfrm>
            <a:custGeom>
              <a:avLst/>
              <a:gdLst/>
              <a:ahLst/>
              <a:cxnLst/>
              <a:rect r="r" b="b" t="t" l="l"/>
              <a:pathLst>
                <a:path h="13716137" w="1377747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6"/>
              <a:stretch>
                <a:fillRect l="-24665" t="0" r="-24665" b="0"/>
              </a:stretch>
            </a:blipFill>
          </p:spPr>
        </p:sp>
      </p:grpSp>
      <p:sp>
        <p:nvSpPr>
          <p:cNvPr name="TextBox 23" id="23"/>
          <p:cNvSpPr txBox="true"/>
          <p:nvPr/>
        </p:nvSpPr>
        <p:spPr>
          <a:xfrm rot="0">
            <a:off x="10873171" y="2320853"/>
            <a:ext cx="4336579" cy="1036743"/>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DUCT SYSTEM</a:t>
            </a:r>
          </a:p>
        </p:txBody>
      </p:sp>
      <p:sp>
        <p:nvSpPr>
          <p:cNvPr name="TextBox 24" id="24"/>
          <p:cNvSpPr txBox="true"/>
          <p:nvPr/>
        </p:nvSpPr>
        <p:spPr>
          <a:xfrm rot="0">
            <a:off x="10873171" y="3908216"/>
            <a:ext cx="6744133" cy="42612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grpSp>
        <p:nvGrpSpPr>
          <p:cNvPr name="Group 25" id="25"/>
          <p:cNvGrpSpPr/>
          <p:nvPr/>
        </p:nvGrpSpPr>
        <p:grpSpPr>
          <a:xfrm rot="0">
            <a:off x="15944761" y="-514350"/>
            <a:ext cx="3086100" cy="3086100"/>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043"/>
            </a:solidFill>
          </p:spPr>
        </p:sp>
        <p:sp>
          <p:nvSpPr>
            <p:cNvPr name="TextBox 27" id="27"/>
            <p:cNvSpPr txBox="true"/>
            <p:nvPr/>
          </p:nvSpPr>
          <p:spPr>
            <a:xfrm>
              <a:off x="76200" y="38100"/>
              <a:ext cx="660400" cy="698500"/>
            </a:xfrm>
            <a:prstGeom prst="rect">
              <a:avLst/>
            </a:prstGeom>
          </p:spPr>
          <p:txBody>
            <a:bodyPr anchor="ctr" rtlCol="false" tIns="50800" lIns="50800" bIns="50800" rIns="50800"/>
            <a:lstStyle/>
            <a:p>
              <a:pPr algn="ctr">
                <a:lnSpc>
                  <a:spcPts val="2986"/>
                </a:lnSpc>
              </a:pP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175970" y="-327044"/>
            <a:ext cx="26877632" cy="11842013"/>
            <a:chOff x="0" y="0"/>
            <a:chExt cx="7078882" cy="3118884"/>
          </a:xfrm>
        </p:grpSpPr>
        <p:sp>
          <p:nvSpPr>
            <p:cNvPr name="Freeform 4" id="4"/>
            <p:cNvSpPr/>
            <p:nvPr/>
          </p:nvSpPr>
          <p:spPr>
            <a:xfrm flipH="false" flipV="false" rot="0">
              <a:off x="0" y="0"/>
              <a:ext cx="7078883" cy="3118884"/>
            </a:xfrm>
            <a:custGeom>
              <a:avLst/>
              <a:gdLst/>
              <a:ahLst/>
              <a:cxnLst/>
              <a:rect r="r" b="b" t="t" l="l"/>
              <a:pathLst>
                <a:path h="3118884" w="7078883">
                  <a:moveTo>
                    <a:pt x="14690" y="0"/>
                  </a:moveTo>
                  <a:lnTo>
                    <a:pt x="7064192" y="0"/>
                  </a:lnTo>
                  <a:cubicBezTo>
                    <a:pt x="7072306" y="0"/>
                    <a:pt x="7078883" y="6577"/>
                    <a:pt x="7078883" y="14690"/>
                  </a:cubicBezTo>
                  <a:lnTo>
                    <a:pt x="7078883" y="3104194"/>
                  </a:lnTo>
                  <a:cubicBezTo>
                    <a:pt x="7078883" y="3108090"/>
                    <a:pt x="7077335" y="3111827"/>
                    <a:pt x="7074580" y="3114581"/>
                  </a:cubicBezTo>
                  <a:cubicBezTo>
                    <a:pt x="7071825" y="3117336"/>
                    <a:pt x="7068089" y="3118884"/>
                    <a:pt x="7064192" y="3118884"/>
                  </a:cubicBezTo>
                  <a:lnTo>
                    <a:pt x="14690" y="3118884"/>
                  </a:lnTo>
                  <a:cubicBezTo>
                    <a:pt x="6577" y="3118884"/>
                    <a:pt x="0" y="3112307"/>
                    <a:pt x="0" y="3104194"/>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3156984"/>
            </a:xfrm>
            <a:prstGeom prst="rect">
              <a:avLst/>
            </a:prstGeom>
          </p:spPr>
          <p:txBody>
            <a:bodyPr anchor="ctr" rtlCol="false" tIns="50800" lIns="50800" bIns="50800" rIns="50800"/>
            <a:lstStyle/>
            <a:p>
              <a:pPr algn="ctr">
                <a:lnSpc>
                  <a:spcPts val="2986"/>
                </a:lnSpc>
              </a:pPr>
            </a:p>
          </p:txBody>
        </p:sp>
      </p:grpSp>
      <p:sp>
        <p:nvSpPr>
          <p:cNvPr name="Freeform 6" id="6"/>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579269" y="8997110"/>
            <a:ext cx="194688" cy="560480"/>
            <a:chOff x="0" y="0"/>
            <a:chExt cx="51276" cy="147616"/>
          </a:xfrm>
        </p:grpSpPr>
        <p:sp>
          <p:nvSpPr>
            <p:cNvPr name="Freeform 8" id="8"/>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9" id="9"/>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sp>
        <p:nvSpPr>
          <p:cNvPr name="TextBox 10" id="10"/>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sp>
        <p:nvSpPr>
          <p:cNvPr name="TextBox 11" id="11"/>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sp>
        <p:nvSpPr>
          <p:cNvPr name="TextBox 12" id="12"/>
          <p:cNvSpPr txBox="true"/>
          <p:nvPr/>
        </p:nvSpPr>
        <p:spPr>
          <a:xfrm rot="0">
            <a:off x="1341175" y="2599242"/>
            <a:ext cx="6158331" cy="1036545"/>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FLOORING WORK</a:t>
            </a:r>
          </a:p>
        </p:txBody>
      </p:sp>
      <p:sp>
        <p:nvSpPr>
          <p:cNvPr name="TextBox 13" id="13"/>
          <p:cNvSpPr txBox="true"/>
          <p:nvPr/>
        </p:nvSpPr>
        <p:spPr>
          <a:xfrm rot="0">
            <a:off x="1341175" y="3822558"/>
            <a:ext cx="7300910" cy="39564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grpSp>
        <p:nvGrpSpPr>
          <p:cNvPr name="Group 14" id="14"/>
          <p:cNvGrpSpPr/>
          <p:nvPr/>
        </p:nvGrpSpPr>
        <p:grpSpPr>
          <a:xfrm rot="0">
            <a:off x="9999965" y="2150848"/>
            <a:ext cx="3490379" cy="5770116"/>
            <a:chOff x="0" y="0"/>
            <a:chExt cx="540751" cy="893942"/>
          </a:xfrm>
        </p:grpSpPr>
        <p:sp>
          <p:nvSpPr>
            <p:cNvPr name="Freeform 15" id="15"/>
            <p:cNvSpPr/>
            <p:nvPr/>
          </p:nvSpPr>
          <p:spPr>
            <a:xfrm flipH="false" flipV="false" rot="0">
              <a:off x="0" y="0"/>
              <a:ext cx="540751" cy="893942"/>
            </a:xfrm>
            <a:custGeom>
              <a:avLst/>
              <a:gdLst/>
              <a:ahLst/>
              <a:cxnLst/>
              <a:rect r="r" b="b" t="t" l="l"/>
              <a:pathLst>
                <a:path h="893942" w="540751">
                  <a:moveTo>
                    <a:pt x="51016" y="0"/>
                  </a:moveTo>
                  <a:lnTo>
                    <a:pt x="489735" y="0"/>
                  </a:lnTo>
                  <a:cubicBezTo>
                    <a:pt x="517911" y="0"/>
                    <a:pt x="540751" y="22841"/>
                    <a:pt x="540751" y="51016"/>
                  </a:cubicBezTo>
                  <a:lnTo>
                    <a:pt x="540751" y="842926"/>
                  </a:lnTo>
                  <a:cubicBezTo>
                    <a:pt x="540751" y="856456"/>
                    <a:pt x="535376" y="869432"/>
                    <a:pt x="525809" y="879000"/>
                  </a:cubicBezTo>
                  <a:cubicBezTo>
                    <a:pt x="516242" y="888567"/>
                    <a:pt x="503266" y="893942"/>
                    <a:pt x="489735" y="893942"/>
                  </a:cubicBezTo>
                  <a:lnTo>
                    <a:pt x="51016" y="893942"/>
                  </a:lnTo>
                  <a:cubicBezTo>
                    <a:pt x="37485" y="893942"/>
                    <a:pt x="24509" y="888567"/>
                    <a:pt x="14942" y="879000"/>
                  </a:cubicBezTo>
                  <a:cubicBezTo>
                    <a:pt x="5375" y="869432"/>
                    <a:pt x="0" y="856456"/>
                    <a:pt x="0" y="842926"/>
                  </a:cubicBezTo>
                  <a:lnTo>
                    <a:pt x="0" y="51016"/>
                  </a:lnTo>
                  <a:cubicBezTo>
                    <a:pt x="0" y="37485"/>
                    <a:pt x="5375" y="24509"/>
                    <a:pt x="14942" y="14942"/>
                  </a:cubicBezTo>
                  <a:cubicBezTo>
                    <a:pt x="24509" y="5375"/>
                    <a:pt x="37485" y="0"/>
                    <a:pt x="51016" y="0"/>
                  </a:cubicBezTo>
                  <a:close/>
                </a:path>
              </a:pathLst>
            </a:custGeom>
            <a:blipFill>
              <a:blip r:embed="rId5"/>
              <a:stretch>
                <a:fillRect l="-88049" t="0" r="-88049" b="0"/>
              </a:stretch>
            </a:blipFill>
            <a:ln w="28575" cap="rnd">
              <a:solidFill>
                <a:srgbClr val="0F245B"/>
              </a:solidFill>
              <a:prstDash val="solid"/>
              <a:round/>
            </a:ln>
          </p:spPr>
        </p:sp>
      </p:grpSp>
      <p:grpSp>
        <p:nvGrpSpPr>
          <p:cNvPr name="Group 16" id="16"/>
          <p:cNvGrpSpPr/>
          <p:nvPr/>
        </p:nvGrpSpPr>
        <p:grpSpPr>
          <a:xfrm rot="0">
            <a:off x="13768921" y="2150848"/>
            <a:ext cx="3490379" cy="5770116"/>
            <a:chOff x="0" y="0"/>
            <a:chExt cx="540751" cy="893942"/>
          </a:xfrm>
        </p:grpSpPr>
        <p:sp>
          <p:nvSpPr>
            <p:cNvPr name="Freeform 17" id="17"/>
            <p:cNvSpPr/>
            <p:nvPr/>
          </p:nvSpPr>
          <p:spPr>
            <a:xfrm flipH="false" flipV="false" rot="0">
              <a:off x="0" y="0"/>
              <a:ext cx="540751" cy="893942"/>
            </a:xfrm>
            <a:custGeom>
              <a:avLst/>
              <a:gdLst/>
              <a:ahLst/>
              <a:cxnLst/>
              <a:rect r="r" b="b" t="t" l="l"/>
              <a:pathLst>
                <a:path h="893942" w="540751">
                  <a:moveTo>
                    <a:pt x="51016" y="0"/>
                  </a:moveTo>
                  <a:lnTo>
                    <a:pt x="489735" y="0"/>
                  </a:lnTo>
                  <a:cubicBezTo>
                    <a:pt x="517911" y="0"/>
                    <a:pt x="540751" y="22841"/>
                    <a:pt x="540751" y="51016"/>
                  </a:cubicBezTo>
                  <a:lnTo>
                    <a:pt x="540751" y="842926"/>
                  </a:lnTo>
                  <a:cubicBezTo>
                    <a:pt x="540751" y="856456"/>
                    <a:pt x="535376" y="869432"/>
                    <a:pt x="525809" y="879000"/>
                  </a:cubicBezTo>
                  <a:cubicBezTo>
                    <a:pt x="516242" y="888567"/>
                    <a:pt x="503266" y="893942"/>
                    <a:pt x="489735" y="893942"/>
                  </a:cubicBezTo>
                  <a:lnTo>
                    <a:pt x="51016" y="893942"/>
                  </a:lnTo>
                  <a:cubicBezTo>
                    <a:pt x="37485" y="893942"/>
                    <a:pt x="24509" y="888567"/>
                    <a:pt x="14942" y="879000"/>
                  </a:cubicBezTo>
                  <a:cubicBezTo>
                    <a:pt x="5375" y="869432"/>
                    <a:pt x="0" y="856456"/>
                    <a:pt x="0" y="842926"/>
                  </a:cubicBezTo>
                  <a:lnTo>
                    <a:pt x="0" y="51016"/>
                  </a:lnTo>
                  <a:cubicBezTo>
                    <a:pt x="0" y="37485"/>
                    <a:pt x="5375" y="24509"/>
                    <a:pt x="14942" y="14942"/>
                  </a:cubicBezTo>
                  <a:cubicBezTo>
                    <a:pt x="24509" y="5375"/>
                    <a:pt x="37485" y="0"/>
                    <a:pt x="51016" y="0"/>
                  </a:cubicBezTo>
                  <a:close/>
                </a:path>
              </a:pathLst>
            </a:custGeom>
            <a:blipFill>
              <a:blip r:embed="rId6"/>
              <a:stretch>
                <a:fillRect l="-5173" t="0" r="-5173" b="0"/>
              </a:stretch>
            </a:blipFill>
            <a:ln w="28575" cap="rnd">
              <a:solidFill>
                <a:srgbClr val="0F245B"/>
              </a:solidFill>
              <a:prstDash val="solid"/>
              <a:round/>
            </a:ln>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599987" y="3717382"/>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758363" y="3432543"/>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WIAME</a:t>
            </a:r>
          </a:p>
        </p:txBody>
      </p:sp>
      <p:sp>
        <p:nvSpPr>
          <p:cNvPr name="TextBox 5" id="5"/>
          <p:cNvSpPr txBox="true"/>
          <p:nvPr/>
        </p:nvSpPr>
        <p:spPr>
          <a:xfrm rot="0">
            <a:off x="2756808" y="4164290"/>
            <a:ext cx="6387192"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6" id="6"/>
          <p:cNvSpPr/>
          <p:nvPr/>
        </p:nvSpPr>
        <p:spPr>
          <a:xfrm flipH="false" flipV="false" rot="0">
            <a:off x="9781030" y="3717382"/>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939406" y="3432543"/>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DRAINAGE PLAN</a:t>
            </a:r>
          </a:p>
        </p:txBody>
      </p:sp>
      <p:sp>
        <p:nvSpPr>
          <p:cNvPr name="TextBox 8" id="8"/>
          <p:cNvSpPr txBox="true"/>
          <p:nvPr/>
        </p:nvSpPr>
        <p:spPr>
          <a:xfrm rot="0">
            <a:off x="10937851" y="4164290"/>
            <a:ext cx="6150237"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9" id="9"/>
          <p:cNvSpPr/>
          <p:nvPr/>
        </p:nvSpPr>
        <p:spPr>
          <a:xfrm flipH="false" flipV="false" rot="0">
            <a:off x="1599987" y="6460939"/>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2758363" y="6176100"/>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WATER SUPPLY</a:t>
            </a:r>
          </a:p>
        </p:txBody>
      </p:sp>
      <p:sp>
        <p:nvSpPr>
          <p:cNvPr name="TextBox 11" id="11"/>
          <p:cNvSpPr txBox="true"/>
          <p:nvPr/>
        </p:nvSpPr>
        <p:spPr>
          <a:xfrm rot="0">
            <a:off x="2756808" y="6907847"/>
            <a:ext cx="6387192"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12" id="12"/>
          <p:cNvSpPr/>
          <p:nvPr/>
        </p:nvSpPr>
        <p:spPr>
          <a:xfrm flipH="false" flipV="false" rot="0">
            <a:off x="9781030" y="6460939"/>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3" id="13"/>
          <p:cNvSpPr txBox="true"/>
          <p:nvPr/>
        </p:nvSpPr>
        <p:spPr>
          <a:xfrm rot="0">
            <a:off x="10939406" y="6176100"/>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LEAK TESTS</a:t>
            </a:r>
          </a:p>
        </p:txBody>
      </p:sp>
      <p:sp>
        <p:nvSpPr>
          <p:cNvPr name="TextBox 14" id="14"/>
          <p:cNvSpPr txBox="true"/>
          <p:nvPr/>
        </p:nvSpPr>
        <p:spPr>
          <a:xfrm rot="0">
            <a:off x="10937851" y="6907847"/>
            <a:ext cx="6150237"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grpSp>
        <p:nvGrpSpPr>
          <p:cNvPr name="Group 15" id="15"/>
          <p:cNvGrpSpPr/>
          <p:nvPr/>
        </p:nvGrpSpPr>
        <p:grpSpPr>
          <a:xfrm rot="0">
            <a:off x="1579269" y="8997110"/>
            <a:ext cx="194688" cy="560480"/>
            <a:chOff x="0" y="0"/>
            <a:chExt cx="51276" cy="147616"/>
          </a:xfrm>
        </p:grpSpPr>
        <p:sp>
          <p:nvSpPr>
            <p:cNvPr name="Freeform 16" id="16"/>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17" id="17"/>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sp>
        <p:nvSpPr>
          <p:cNvPr name="TextBox 18" id="18"/>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sp>
        <p:nvSpPr>
          <p:cNvPr name="TextBox 19" id="19"/>
          <p:cNvSpPr txBox="true"/>
          <p:nvPr/>
        </p:nvSpPr>
        <p:spPr>
          <a:xfrm rot="0">
            <a:off x="1579269" y="1953967"/>
            <a:ext cx="8042809" cy="1036743"/>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PLUMBING SYSTEM</a:t>
            </a:r>
          </a:p>
        </p:txBody>
      </p:sp>
      <p:sp>
        <p:nvSpPr>
          <p:cNvPr name="Freeform 20" id="20"/>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1" id="21"/>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075683" y="6946551"/>
            <a:ext cx="26877632" cy="8779737"/>
            <a:chOff x="0" y="0"/>
            <a:chExt cx="7078882" cy="2312359"/>
          </a:xfrm>
        </p:grpSpPr>
        <p:sp>
          <p:nvSpPr>
            <p:cNvPr name="Freeform 4" id="4"/>
            <p:cNvSpPr/>
            <p:nvPr/>
          </p:nvSpPr>
          <p:spPr>
            <a:xfrm flipH="false" flipV="false" rot="0">
              <a:off x="0" y="0"/>
              <a:ext cx="7078883" cy="2312359"/>
            </a:xfrm>
            <a:custGeom>
              <a:avLst/>
              <a:gdLst/>
              <a:ahLst/>
              <a:cxnLst/>
              <a:rect r="r" b="b" t="t" l="l"/>
              <a:pathLst>
                <a:path h="2312359" w="7078883">
                  <a:moveTo>
                    <a:pt x="14690" y="0"/>
                  </a:moveTo>
                  <a:lnTo>
                    <a:pt x="7064192" y="0"/>
                  </a:lnTo>
                  <a:cubicBezTo>
                    <a:pt x="7072306" y="0"/>
                    <a:pt x="7078883" y="6577"/>
                    <a:pt x="7078883" y="14690"/>
                  </a:cubicBezTo>
                  <a:lnTo>
                    <a:pt x="7078883" y="2297668"/>
                  </a:lnTo>
                  <a:cubicBezTo>
                    <a:pt x="7078883" y="2301565"/>
                    <a:pt x="7077335" y="2305301"/>
                    <a:pt x="7074580" y="2308056"/>
                  </a:cubicBezTo>
                  <a:cubicBezTo>
                    <a:pt x="7071825" y="2310811"/>
                    <a:pt x="7068089" y="2312359"/>
                    <a:pt x="7064192" y="2312359"/>
                  </a:cubicBezTo>
                  <a:lnTo>
                    <a:pt x="14690" y="2312359"/>
                  </a:lnTo>
                  <a:cubicBezTo>
                    <a:pt x="6577" y="2312359"/>
                    <a:pt x="0" y="2305782"/>
                    <a:pt x="0" y="2297668"/>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2350459"/>
            </a:xfrm>
            <a:prstGeom prst="rect">
              <a:avLst/>
            </a:prstGeom>
          </p:spPr>
          <p:txBody>
            <a:bodyPr anchor="ctr" rtlCol="false" tIns="50800" lIns="50800" bIns="50800" rIns="50800"/>
            <a:lstStyle/>
            <a:p>
              <a:pPr algn="ctr">
                <a:lnSpc>
                  <a:spcPts val="2986"/>
                </a:lnSpc>
              </a:pPr>
            </a:p>
          </p:txBody>
        </p:sp>
      </p:grpSp>
      <p:sp>
        <p:nvSpPr>
          <p:cNvPr name="Freeform 6" id="6"/>
          <p:cNvSpPr/>
          <p:nvPr/>
        </p:nvSpPr>
        <p:spPr>
          <a:xfrm flipH="false" flipV="false" rot="0">
            <a:off x="1341175" y="1028700"/>
            <a:ext cx="670877" cy="522445"/>
          </a:xfrm>
          <a:custGeom>
            <a:avLst/>
            <a:gdLst/>
            <a:ahLst/>
            <a:cxnLst/>
            <a:rect r="r" b="b" t="t" l="l"/>
            <a:pathLst>
              <a:path h="522445" w="670877">
                <a:moveTo>
                  <a:pt x="0" y="0"/>
                </a:moveTo>
                <a:lnTo>
                  <a:pt x="670877" y="0"/>
                </a:lnTo>
                <a:lnTo>
                  <a:pt x="670877" y="522445"/>
                </a:lnTo>
                <a:lnTo>
                  <a:pt x="0" y="522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698448" y="3036180"/>
            <a:ext cx="17176854" cy="7987961"/>
            <a:chOff x="0" y="0"/>
            <a:chExt cx="4523945" cy="2103825"/>
          </a:xfrm>
        </p:grpSpPr>
        <p:sp>
          <p:nvSpPr>
            <p:cNvPr name="Freeform 8" id="8"/>
            <p:cNvSpPr/>
            <p:nvPr/>
          </p:nvSpPr>
          <p:spPr>
            <a:xfrm flipH="false" flipV="false" rot="0">
              <a:off x="0" y="0"/>
              <a:ext cx="4523945" cy="2103825"/>
            </a:xfrm>
            <a:custGeom>
              <a:avLst/>
              <a:gdLst/>
              <a:ahLst/>
              <a:cxnLst/>
              <a:rect r="r" b="b" t="t" l="l"/>
              <a:pathLst>
                <a:path h="2103825" w="4523945">
                  <a:moveTo>
                    <a:pt x="45072" y="0"/>
                  </a:moveTo>
                  <a:lnTo>
                    <a:pt x="4478874" y="0"/>
                  </a:lnTo>
                  <a:cubicBezTo>
                    <a:pt x="4490827" y="0"/>
                    <a:pt x="4502291" y="4749"/>
                    <a:pt x="4510744" y="13201"/>
                  </a:cubicBezTo>
                  <a:cubicBezTo>
                    <a:pt x="4519197" y="21654"/>
                    <a:pt x="4523945" y="33118"/>
                    <a:pt x="4523945" y="45072"/>
                  </a:cubicBezTo>
                  <a:lnTo>
                    <a:pt x="4523945" y="2058753"/>
                  </a:lnTo>
                  <a:cubicBezTo>
                    <a:pt x="4523945" y="2083646"/>
                    <a:pt x="4503766" y="2103825"/>
                    <a:pt x="4478874" y="2103825"/>
                  </a:cubicBezTo>
                  <a:lnTo>
                    <a:pt x="45072" y="2103825"/>
                  </a:lnTo>
                  <a:cubicBezTo>
                    <a:pt x="20179" y="2103825"/>
                    <a:pt x="0" y="2083646"/>
                    <a:pt x="0" y="2058753"/>
                  </a:cubicBezTo>
                  <a:lnTo>
                    <a:pt x="0" y="45072"/>
                  </a:lnTo>
                  <a:cubicBezTo>
                    <a:pt x="0" y="20179"/>
                    <a:pt x="20179" y="0"/>
                    <a:pt x="45072" y="0"/>
                  </a:cubicBezTo>
                  <a:close/>
                </a:path>
              </a:pathLst>
            </a:custGeom>
            <a:solidFill>
              <a:srgbClr val="F5C043"/>
            </a:solidFill>
          </p:spPr>
        </p:sp>
        <p:sp>
          <p:nvSpPr>
            <p:cNvPr name="TextBox 9" id="9"/>
            <p:cNvSpPr txBox="true"/>
            <p:nvPr/>
          </p:nvSpPr>
          <p:spPr>
            <a:xfrm>
              <a:off x="0" y="-38100"/>
              <a:ext cx="4523945" cy="2141925"/>
            </a:xfrm>
            <a:prstGeom prst="rect">
              <a:avLst/>
            </a:prstGeom>
          </p:spPr>
          <p:txBody>
            <a:bodyPr anchor="ctr" rtlCol="false" tIns="50800" lIns="50800" bIns="50800" rIns="50800"/>
            <a:lstStyle/>
            <a:p>
              <a:pPr algn="ctr">
                <a:lnSpc>
                  <a:spcPts val="2986"/>
                </a:lnSpc>
              </a:pPr>
            </a:p>
          </p:txBody>
        </p:sp>
      </p:grpSp>
      <p:grpSp>
        <p:nvGrpSpPr>
          <p:cNvPr name="Group 10" id="10"/>
          <p:cNvGrpSpPr/>
          <p:nvPr/>
        </p:nvGrpSpPr>
        <p:grpSpPr>
          <a:xfrm rot="0">
            <a:off x="1579269" y="8997110"/>
            <a:ext cx="194688" cy="560480"/>
            <a:chOff x="0" y="0"/>
            <a:chExt cx="51276" cy="147616"/>
          </a:xfrm>
        </p:grpSpPr>
        <p:sp>
          <p:nvSpPr>
            <p:cNvPr name="Freeform 11" id="11"/>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12" id="12"/>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sp>
        <p:nvSpPr>
          <p:cNvPr name="Freeform 13" id="13"/>
          <p:cNvSpPr/>
          <p:nvPr/>
        </p:nvSpPr>
        <p:spPr>
          <a:xfrm flipH="false" flipV="false" rot="0">
            <a:off x="1780389" y="3829050"/>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2297672" y="1149825"/>
            <a:ext cx="3103665" cy="355384"/>
          </a:xfrm>
          <a:prstGeom prst="rect">
            <a:avLst/>
          </a:prstGeom>
        </p:spPr>
        <p:txBody>
          <a:bodyPr anchor="t" rtlCol="false" tIns="0" lIns="0" bIns="0" rIns="0">
            <a:spAutoFit/>
          </a:bodyPr>
          <a:lstStyle/>
          <a:p>
            <a:pPr algn="l">
              <a:lnSpc>
                <a:spcPts val="2986"/>
              </a:lnSpc>
              <a:spcBef>
                <a:spcPct val="0"/>
              </a:spcBef>
            </a:pPr>
            <a:r>
              <a:rPr lang="en-US" sz="2133">
                <a:solidFill>
                  <a:srgbClr val="0F245B"/>
                </a:solidFill>
                <a:latin typeface="Montserrat"/>
                <a:ea typeface="Montserrat"/>
                <a:cs typeface="Montserrat"/>
                <a:sym typeface="Montserrat"/>
              </a:rPr>
              <a:t>WARDIERE.INC</a:t>
            </a:r>
          </a:p>
        </p:txBody>
      </p:sp>
      <p:sp>
        <p:nvSpPr>
          <p:cNvPr name="TextBox 15" id="15"/>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sp>
        <p:nvSpPr>
          <p:cNvPr name="TextBox 16" id="16"/>
          <p:cNvSpPr txBox="true"/>
          <p:nvPr/>
        </p:nvSpPr>
        <p:spPr>
          <a:xfrm rot="0">
            <a:off x="6247634" y="1847235"/>
            <a:ext cx="6158331" cy="1036545"/>
          </a:xfrm>
          <a:prstGeom prst="rect">
            <a:avLst/>
          </a:prstGeom>
        </p:spPr>
        <p:txBody>
          <a:bodyPr anchor="t" rtlCol="false" tIns="0" lIns="0" bIns="0" rIns="0">
            <a:spAutoFit/>
          </a:bodyPr>
          <a:lstStyle/>
          <a:p>
            <a:pPr algn="ctr">
              <a:lnSpc>
                <a:spcPts val="8492"/>
              </a:lnSpc>
              <a:spcBef>
                <a:spcPct val="0"/>
              </a:spcBef>
            </a:pPr>
            <a:r>
              <a:rPr lang="en-US" sz="6066">
                <a:solidFill>
                  <a:srgbClr val="0F245B"/>
                </a:solidFill>
                <a:latin typeface="Anton"/>
                <a:ea typeface="Anton"/>
                <a:cs typeface="Anton"/>
                <a:sym typeface="Anton"/>
              </a:rPr>
              <a:t>FINAL INSPECTION</a:t>
            </a:r>
          </a:p>
        </p:txBody>
      </p:sp>
      <p:sp>
        <p:nvSpPr>
          <p:cNvPr name="TextBox 17" id="17"/>
          <p:cNvSpPr txBox="true"/>
          <p:nvPr/>
        </p:nvSpPr>
        <p:spPr>
          <a:xfrm rot="0">
            <a:off x="2938765" y="3544211"/>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SAFETY CHECK</a:t>
            </a:r>
          </a:p>
        </p:txBody>
      </p:sp>
      <p:sp>
        <p:nvSpPr>
          <p:cNvPr name="TextBox 18" id="18"/>
          <p:cNvSpPr txBox="true"/>
          <p:nvPr/>
        </p:nvSpPr>
        <p:spPr>
          <a:xfrm rot="0">
            <a:off x="2937210" y="4275958"/>
            <a:ext cx="6387192"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19" id="19"/>
          <p:cNvSpPr/>
          <p:nvPr/>
        </p:nvSpPr>
        <p:spPr>
          <a:xfrm flipH="false" flipV="false" rot="0">
            <a:off x="9961432" y="3829050"/>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0" id="20"/>
          <p:cNvSpPr txBox="true"/>
          <p:nvPr/>
        </p:nvSpPr>
        <p:spPr>
          <a:xfrm rot="0">
            <a:off x="11119809" y="3544211"/>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0F245B"/>
                </a:solidFill>
                <a:latin typeface="Anton"/>
                <a:ea typeface="Anton"/>
                <a:cs typeface="Anton"/>
                <a:sym typeface="Anton"/>
              </a:rPr>
              <a:t>QUALITY TEST</a:t>
            </a:r>
          </a:p>
        </p:txBody>
      </p:sp>
      <p:sp>
        <p:nvSpPr>
          <p:cNvPr name="TextBox 21" id="21"/>
          <p:cNvSpPr txBox="true"/>
          <p:nvPr/>
        </p:nvSpPr>
        <p:spPr>
          <a:xfrm rot="0">
            <a:off x="11118253" y="4275958"/>
            <a:ext cx="6150237" cy="1518068"/>
          </a:xfrm>
          <a:prstGeom prst="rect">
            <a:avLst/>
          </a:prstGeom>
        </p:spPr>
        <p:txBody>
          <a:bodyPr anchor="t" rtlCol="false" tIns="0" lIns="0" bIns="0" rIns="0">
            <a:spAutoFit/>
          </a:bodyPr>
          <a:lstStyle/>
          <a:p>
            <a:pPr algn="l">
              <a:lnSpc>
                <a:spcPts val="2426"/>
              </a:lnSpc>
              <a:spcBef>
                <a:spcPct val="0"/>
              </a:spcBef>
            </a:pPr>
            <a:r>
              <a:rPr lang="en-US" sz="1733">
                <a:solidFill>
                  <a:srgbClr val="0F245B"/>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a:t>
            </a:r>
          </a:p>
        </p:txBody>
      </p:sp>
      <p:grpSp>
        <p:nvGrpSpPr>
          <p:cNvPr name="Group 22" id="22"/>
          <p:cNvGrpSpPr>
            <a:grpSpLocks noChangeAspect="true"/>
          </p:cNvGrpSpPr>
          <p:nvPr/>
        </p:nvGrpSpPr>
        <p:grpSpPr>
          <a:xfrm rot="0">
            <a:off x="4431898" y="5984526"/>
            <a:ext cx="10119143" cy="10119143"/>
            <a:chOff x="0" y="0"/>
            <a:chExt cx="14840029" cy="14840029"/>
          </a:xfrm>
        </p:grpSpPr>
        <p:sp>
          <p:nvSpPr>
            <p:cNvPr name="Freeform 23" id="23"/>
            <p:cNvSpPr/>
            <p:nvPr/>
          </p:nvSpPr>
          <p:spPr>
            <a:xfrm flipH="false" flipV="false" rot="0">
              <a:off x="-33258" y="-75"/>
              <a:ext cx="14906544" cy="14840178"/>
            </a:xfrm>
            <a:custGeom>
              <a:avLst/>
              <a:gdLst/>
              <a:ahLst/>
              <a:cxnLst/>
              <a:rect r="r" b="b" t="t" l="l"/>
              <a:pathLst>
                <a:path h="14840178" w="14906544">
                  <a:moveTo>
                    <a:pt x="7453273" y="75"/>
                  </a:moveTo>
                  <a:cubicBezTo>
                    <a:pt x="4794451" y="-11816"/>
                    <a:pt x="2332496" y="1399825"/>
                    <a:pt x="999642" y="3700470"/>
                  </a:cubicBezTo>
                  <a:cubicBezTo>
                    <a:pt x="-333213" y="6001115"/>
                    <a:pt x="-333213" y="8839064"/>
                    <a:pt x="999642" y="11139709"/>
                  </a:cubicBezTo>
                  <a:cubicBezTo>
                    <a:pt x="2332496" y="13440354"/>
                    <a:pt x="4794451" y="14851995"/>
                    <a:pt x="7453273" y="14840104"/>
                  </a:cubicBezTo>
                  <a:cubicBezTo>
                    <a:pt x="10112093" y="14851995"/>
                    <a:pt x="12574049" y="13440354"/>
                    <a:pt x="13906904" y="11139709"/>
                  </a:cubicBezTo>
                  <a:cubicBezTo>
                    <a:pt x="15239758" y="8839064"/>
                    <a:pt x="15239758" y="6001115"/>
                    <a:pt x="13906904" y="3700470"/>
                  </a:cubicBezTo>
                  <a:cubicBezTo>
                    <a:pt x="12574049" y="1399825"/>
                    <a:pt x="10112093" y="-11816"/>
                    <a:pt x="7453273" y="75"/>
                  </a:cubicBezTo>
                  <a:close/>
                </a:path>
              </a:pathLst>
            </a:custGeom>
            <a:solidFill>
              <a:srgbClr val="0F245B"/>
            </a:solidFill>
          </p:spPr>
        </p:sp>
        <p:sp>
          <p:nvSpPr>
            <p:cNvPr name="Freeform 24" id="24"/>
            <p:cNvSpPr/>
            <p:nvPr/>
          </p:nvSpPr>
          <p:spPr>
            <a:xfrm flipH="false" flipV="false" rot="0">
              <a:off x="168022" y="200309"/>
              <a:ext cx="14503985" cy="14439411"/>
            </a:xfrm>
            <a:custGeom>
              <a:avLst/>
              <a:gdLst/>
              <a:ahLst/>
              <a:cxnLst/>
              <a:rect r="r" b="b" t="t" l="l"/>
              <a:pathLst>
                <a:path h="14439411" w="14503985">
                  <a:moveTo>
                    <a:pt x="7251993" y="73"/>
                  </a:moveTo>
                  <a:cubicBezTo>
                    <a:pt x="4664974" y="-11497"/>
                    <a:pt x="2269506" y="1362022"/>
                    <a:pt x="972645" y="3600537"/>
                  </a:cubicBezTo>
                  <a:cubicBezTo>
                    <a:pt x="-324215" y="5839051"/>
                    <a:pt x="-324215" y="8600360"/>
                    <a:pt x="972645" y="10838875"/>
                  </a:cubicBezTo>
                  <a:cubicBezTo>
                    <a:pt x="2269506" y="13077389"/>
                    <a:pt x="4664974" y="14450908"/>
                    <a:pt x="7251993" y="14439338"/>
                  </a:cubicBezTo>
                  <a:cubicBezTo>
                    <a:pt x="9839011" y="14450908"/>
                    <a:pt x="12234479" y="13077389"/>
                    <a:pt x="13531340" y="10838875"/>
                  </a:cubicBezTo>
                  <a:cubicBezTo>
                    <a:pt x="14828201" y="8600360"/>
                    <a:pt x="14828201" y="5839051"/>
                    <a:pt x="13531340" y="3600537"/>
                  </a:cubicBezTo>
                  <a:cubicBezTo>
                    <a:pt x="12234479" y="1362022"/>
                    <a:pt x="9839011" y="-11497"/>
                    <a:pt x="7251993" y="73"/>
                  </a:cubicBezTo>
                  <a:close/>
                </a:path>
              </a:pathLst>
            </a:custGeom>
            <a:solidFill>
              <a:srgbClr val="FFFFFF"/>
            </a:solidFill>
          </p:spPr>
        </p:sp>
        <p:sp>
          <p:nvSpPr>
            <p:cNvPr name="Freeform 25" id="25"/>
            <p:cNvSpPr/>
            <p:nvPr/>
          </p:nvSpPr>
          <p:spPr>
            <a:xfrm flipH="false" flipV="false" rot="0">
              <a:off x="531276" y="561946"/>
              <a:ext cx="13777477" cy="13716137"/>
            </a:xfrm>
            <a:custGeom>
              <a:avLst/>
              <a:gdLst/>
              <a:ahLst/>
              <a:cxnLst/>
              <a:rect r="r" b="b" t="t" l="l"/>
              <a:pathLst>
                <a:path h="13716137" w="13777477">
                  <a:moveTo>
                    <a:pt x="6888739" y="68"/>
                  </a:moveTo>
                  <a:cubicBezTo>
                    <a:pt x="4431305" y="-10922"/>
                    <a:pt x="2155826" y="1293797"/>
                    <a:pt x="923925" y="3420184"/>
                  </a:cubicBezTo>
                  <a:cubicBezTo>
                    <a:pt x="-307975" y="5546571"/>
                    <a:pt x="-307975" y="8169565"/>
                    <a:pt x="923925" y="10295952"/>
                  </a:cubicBezTo>
                  <a:cubicBezTo>
                    <a:pt x="2155826" y="12422339"/>
                    <a:pt x="4431305" y="13727058"/>
                    <a:pt x="6888739" y="13716068"/>
                  </a:cubicBezTo>
                  <a:cubicBezTo>
                    <a:pt x="9346172" y="13727058"/>
                    <a:pt x="11621651" y="12422339"/>
                    <a:pt x="12853552" y="10295952"/>
                  </a:cubicBezTo>
                  <a:cubicBezTo>
                    <a:pt x="14085452" y="8169565"/>
                    <a:pt x="14085452" y="5546571"/>
                    <a:pt x="12853552" y="3420184"/>
                  </a:cubicBezTo>
                  <a:cubicBezTo>
                    <a:pt x="11621651" y="1293797"/>
                    <a:pt x="9346172" y="-10922"/>
                    <a:pt x="6888739" y="68"/>
                  </a:cubicBezTo>
                  <a:close/>
                </a:path>
              </a:pathLst>
            </a:custGeom>
            <a:blipFill>
              <a:blip r:embed="rId7"/>
              <a:stretch>
                <a:fillRect l="-24665" t="0" r="-24665"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97870" y="2524038"/>
            <a:ext cx="20624592" cy="7288876"/>
            <a:chOff x="0" y="0"/>
            <a:chExt cx="5431991" cy="1919704"/>
          </a:xfrm>
        </p:grpSpPr>
        <p:sp>
          <p:nvSpPr>
            <p:cNvPr name="Freeform 4" id="4"/>
            <p:cNvSpPr/>
            <p:nvPr/>
          </p:nvSpPr>
          <p:spPr>
            <a:xfrm flipH="false" flipV="false" rot="0">
              <a:off x="0" y="0"/>
              <a:ext cx="5431991" cy="1919704"/>
            </a:xfrm>
            <a:custGeom>
              <a:avLst/>
              <a:gdLst/>
              <a:ahLst/>
              <a:cxnLst/>
              <a:rect r="r" b="b" t="t" l="l"/>
              <a:pathLst>
                <a:path h="1919704" w="5431991">
                  <a:moveTo>
                    <a:pt x="19144" y="0"/>
                  </a:moveTo>
                  <a:lnTo>
                    <a:pt x="5412847" y="0"/>
                  </a:lnTo>
                  <a:cubicBezTo>
                    <a:pt x="5423420" y="0"/>
                    <a:pt x="5431991" y="8571"/>
                    <a:pt x="5431991" y="19144"/>
                  </a:cubicBezTo>
                  <a:lnTo>
                    <a:pt x="5431991" y="1900560"/>
                  </a:lnTo>
                  <a:cubicBezTo>
                    <a:pt x="5431991" y="1905637"/>
                    <a:pt x="5429974" y="1910507"/>
                    <a:pt x="5426384" y="1914097"/>
                  </a:cubicBezTo>
                  <a:cubicBezTo>
                    <a:pt x="5422794" y="1917687"/>
                    <a:pt x="5417925" y="1919704"/>
                    <a:pt x="5412847" y="1919704"/>
                  </a:cubicBezTo>
                  <a:lnTo>
                    <a:pt x="19144" y="1919704"/>
                  </a:lnTo>
                  <a:cubicBezTo>
                    <a:pt x="8571" y="1919704"/>
                    <a:pt x="0" y="1911133"/>
                    <a:pt x="0" y="1900560"/>
                  </a:cubicBezTo>
                  <a:lnTo>
                    <a:pt x="0" y="19144"/>
                  </a:lnTo>
                  <a:cubicBezTo>
                    <a:pt x="0" y="8571"/>
                    <a:pt x="8571" y="0"/>
                    <a:pt x="19144" y="0"/>
                  </a:cubicBezTo>
                  <a:close/>
                </a:path>
              </a:pathLst>
            </a:custGeom>
            <a:solidFill>
              <a:srgbClr val="0F245B"/>
            </a:solidFill>
          </p:spPr>
        </p:sp>
        <p:sp>
          <p:nvSpPr>
            <p:cNvPr name="TextBox 5" id="5"/>
            <p:cNvSpPr txBox="true"/>
            <p:nvPr/>
          </p:nvSpPr>
          <p:spPr>
            <a:xfrm>
              <a:off x="0" y="-38100"/>
              <a:ext cx="5431991" cy="1957804"/>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8723439" y="-477718"/>
            <a:ext cx="8675765" cy="9474828"/>
            <a:chOff x="0" y="0"/>
            <a:chExt cx="1344103" cy="1467899"/>
          </a:xfrm>
        </p:grpSpPr>
        <p:sp>
          <p:nvSpPr>
            <p:cNvPr name="Freeform 7" id="7"/>
            <p:cNvSpPr/>
            <p:nvPr/>
          </p:nvSpPr>
          <p:spPr>
            <a:xfrm flipH="false" flipV="false" rot="0">
              <a:off x="0" y="0"/>
              <a:ext cx="1344103" cy="1467899"/>
            </a:xfrm>
            <a:custGeom>
              <a:avLst/>
              <a:gdLst/>
              <a:ahLst/>
              <a:cxnLst/>
              <a:rect r="r" b="b" t="t" l="l"/>
              <a:pathLst>
                <a:path h="1467899" w="1344103">
                  <a:moveTo>
                    <a:pt x="20524" y="0"/>
                  </a:moveTo>
                  <a:lnTo>
                    <a:pt x="1323579" y="0"/>
                  </a:lnTo>
                  <a:cubicBezTo>
                    <a:pt x="1334914" y="0"/>
                    <a:pt x="1344103" y="9189"/>
                    <a:pt x="1344103" y="20524"/>
                  </a:cubicBezTo>
                  <a:lnTo>
                    <a:pt x="1344103" y="1447374"/>
                  </a:lnTo>
                  <a:cubicBezTo>
                    <a:pt x="1344103" y="1458710"/>
                    <a:pt x="1334914" y="1467899"/>
                    <a:pt x="1323579" y="1467899"/>
                  </a:cubicBezTo>
                  <a:lnTo>
                    <a:pt x="20524" y="1467899"/>
                  </a:lnTo>
                  <a:cubicBezTo>
                    <a:pt x="9189" y="1467899"/>
                    <a:pt x="0" y="1458710"/>
                    <a:pt x="0" y="1447374"/>
                  </a:cubicBezTo>
                  <a:lnTo>
                    <a:pt x="0" y="20524"/>
                  </a:lnTo>
                  <a:cubicBezTo>
                    <a:pt x="0" y="9189"/>
                    <a:pt x="9189" y="0"/>
                    <a:pt x="20524" y="0"/>
                  </a:cubicBezTo>
                  <a:close/>
                </a:path>
              </a:pathLst>
            </a:custGeom>
            <a:blipFill>
              <a:blip r:embed="rId3"/>
              <a:stretch>
                <a:fillRect l="-40630" t="0" r="-40630" b="0"/>
              </a:stretch>
            </a:blipFill>
            <a:ln w="28575" cap="rnd">
              <a:solidFill>
                <a:srgbClr val="0F245B"/>
              </a:solidFill>
              <a:prstDash val="solid"/>
              <a:round/>
            </a:ln>
          </p:spPr>
        </p:sp>
      </p:grpSp>
      <p:sp>
        <p:nvSpPr>
          <p:cNvPr name="Freeform 8" id="8"/>
          <p:cNvSpPr/>
          <p:nvPr/>
        </p:nvSpPr>
        <p:spPr>
          <a:xfrm flipH="false" flipV="false" rot="0">
            <a:off x="11307670" y="8997110"/>
            <a:ext cx="5020332" cy="815804"/>
          </a:xfrm>
          <a:custGeom>
            <a:avLst/>
            <a:gdLst/>
            <a:ahLst/>
            <a:cxnLst/>
            <a:rect r="r" b="b" t="t" l="l"/>
            <a:pathLst>
              <a:path h="815804" w="5020332">
                <a:moveTo>
                  <a:pt x="0" y="0"/>
                </a:moveTo>
                <a:lnTo>
                  <a:pt x="5020331" y="0"/>
                </a:lnTo>
                <a:lnTo>
                  <a:pt x="5020331" y="815804"/>
                </a:lnTo>
                <a:lnTo>
                  <a:pt x="0" y="815804"/>
                </a:lnTo>
                <a:lnTo>
                  <a:pt x="0" y="0"/>
                </a:lnTo>
                <a:close/>
              </a:path>
            </a:pathLst>
          </a:custGeom>
          <a:blipFill>
            <a:blip r:embed="rId4">
              <a:alphaModFix amt="37000"/>
            </a:blip>
            <a:stretch>
              <a:fillRect l="0" t="0" r="0" b="0"/>
            </a:stretch>
          </a:blipFill>
        </p:spPr>
      </p:sp>
      <p:grpSp>
        <p:nvGrpSpPr>
          <p:cNvPr name="Group 9" id="9"/>
          <p:cNvGrpSpPr/>
          <p:nvPr/>
        </p:nvGrpSpPr>
        <p:grpSpPr>
          <a:xfrm rot="0">
            <a:off x="16830514" y="3162493"/>
            <a:ext cx="1137379" cy="4330641"/>
            <a:chOff x="0" y="0"/>
            <a:chExt cx="299557" cy="1140580"/>
          </a:xfrm>
        </p:grpSpPr>
        <p:sp>
          <p:nvSpPr>
            <p:cNvPr name="Freeform 10" id="10"/>
            <p:cNvSpPr/>
            <p:nvPr/>
          </p:nvSpPr>
          <p:spPr>
            <a:xfrm flipH="false" flipV="false" rot="0">
              <a:off x="0" y="0"/>
              <a:ext cx="299557" cy="1140580"/>
            </a:xfrm>
            <a:custGeom>
              <a:avLst/>
              <a:gdLst/>
              <a:ahLst/>
              <a:cxnLst/>
              <a:rect r="r" b="b" t="t" l="l"/>
              <a:pathLst>
                <a:path h="1140580" w="299557">
                  <a:moveTo>
                    <a:pt x="149778" y="0"/>
                  </a:moveTo>
                  <a:lnTo>
                    <a:pt x="149778" y="0"/>
                  </a:lnTo>
                  <a:cubicBezTo>
                    <a:pt x="189502" y="0"/>
                    <a:pt x="227599" y="15780"/>
                    <a:pt x="255687" y="43869"/>
                  </a:cubicBezTo>
                  <a:cubicBezTo>
                    <a:pt x="283776" y="71958"/>
                    <a:pt x="299557" y="110055"/>
                    <a:pt x="299557" y="149778"/>
                  </a:cubicBezTo>
                  <a:lnTo>
                    <a:pt x="299557" y="990802"/>
                  </a:lnTo>
                  <a:cubicBezTo>
                    <a:pt x="299557" y="1030526"/>
                    <a:pt x="283776" y="1068622"/>
                    <a:pt x="255687" y="1096711"/>
                  </a:cubicBezTo>
                  <a:cubicBezTo>
                    <a:pt x="227599" y="1124800"/>
                    <a:pt x="189502" y="1140580"/>
                    <a:pt x="149778" y="1140580"/>
                  </a:cubicBezTo>
                  <a:lnTo>
                    <a:pt x="149778" y="1140580"/>
                  </a:lnTo>
                  <a:cubicBezTo>
                    <a:pt x="110055" y="1140580"/>
                    <a:pt x="71958" y="1124800"/>
                    <a:pt x="43869" y="1096711"/>
                  </a:cubicBezTo>
                  <a:cubicBezTo>
                    <a:pt x="15780" y="1068622"/>
                    <a:pt x="0" y="1030526"/>
                    <a:pt x="0" y="990802"/>
                  </a:cubicBezTo>
                  <a:lnTo>
                    <a:pt x="0" y="149778"/>
                  </a:lnTo>
                  <a:cubicBezTo>
                    <a:pt x="0" y="110055"/>
                    <a:pt x="15780" y="71958"/>
                    <a:pt x="43869" y="43869"/>
                  </a:cubicBezTo>
                  <a:cubicBezTo>
                    <a:pt x="71958" y="15780"/>
                    <a:pt x="110055" y="0"/>
                    <a:pt x="149778" y="0"/>
                  </a:cubicBezTo>
                  <a:close/>
                </a:path>
              </a:pathLst>
            </a:custGeom>
            <a:solidFill>
              <a:srgbClr val="F5C043"/>
            </a:solidFill>
          </p:spPr>
        </p:sp>
        <p:sp>
          <p:nvSpPr>
            <p:cNvPr name="TextBox 11" id="11"/>
            <p:cNvSpPr txBox="true"/>
            <p:nvPr/>
          </p:nvSpPr>
          <p:spPr>
            <a:xfrm>
              <a:off x="0" y="-38100"/>
              <a:ext cx="299557" cy="1178680"/>
            </a:xfrm>
            <a:prstGeom prst="rect">
              <a:avLst/>
            </a:prstGeom>
          </p:spPr>
          <p:txBody>
            <a:bodyPr anchor="ctr" rtlCol="false" tIns="50800" lIns="50800" bIns="50800" rIns="50800"/>
            <a:lstStyle/>
            <a:p>
              <a:pPr algn="ctr">
                <a:lnSpc>
                  <a:spcPts val="2986"/>
                </a:lnSpc>
              </a:pPr>
            </a:p>
          </p:txBody>
        </p:sp>
      </p:grpSp>
      <p:sp>
        <p:nvSpPr>
          <p:cNvPr name="Freeform 12" id="12"/>
          <p:cNvSpPr/>
          <p:nvPr/>
        </p:nvSpPr>
        <p:spPr>
          <a:xfrm flipH="false" flipV="false" rot="0">
            <a:off x="17611294" y="8845022"/>
            <a:ext cx="559990" cy="559990"/>
          </a:xfrm>
          <a:custGeom>
            <a:avLst/>
            <a:gdLst/>
            <a:ahLst/>
            <a:cxnLst/>
            <a:rect r="r" b="b" t="t" l="l"/>
            <a:pathLst>
              <a:path h="559990" w="559990">
                <a:moveTo>
                  <a:pt x="0" y="0"/>
                </a:moveTo>
                <a:lnTo>
                  <a:pt x="559989" y="0"/>
                </a:lnTo>
                <a:lnTo>
                  <a:pt x="559989" y="559990"/>
                </a:lnTo>
                <a:lnTo>
                  <a:pt x="0" y="5599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28700" y="284781"/>
            <a:ext cx="6556279" cy="1918122"/>
          </a:xfrm>
          <a:custGeom>
            <a:avLst/>
            <a:gdLst/>
            <a:ahLst/>
            <a:cxnLst/>
            <a:rect r="r" b="b" t="t" l="l"/>
            <a:pathLst>
              <a:path h="1918122" w="6556279">
                <a:moveTo>
                  <a:pt x="0" y="0"/>
                </a:moveTo>
                <a:lnTo>
                  <a:pt x="6556279" y="0"/>
                </a:lnTo>
                <a:lnTo>
                  <a:pt x="6556279" y="1918122"/>
                </a:lnTo>
                <a:lnTo>
                  <a:pt x="0" y="1918122"/>
                </a:lnTo>
                <a:lnTo>
                  <a:pt x="0" y="0"/>
                </a:lnTo>
                <a:close/>
              </a:path>
            </a:pathLst>
          </a:custGeom>
          <a:blipFill>
            <a:blip r:embed="rId7"/>
            <a:stretch>
              <a:fillRect l="0" t="-25904" r="0" b="-28335"/>
            </a:stretch>
          </a:blipFill>
        </p:spPr>
      </p:sp>
      <p:sp>
        <p:nvSpPr>
          <p:cNvPr name="TextBox 14" id="14"/>
          <p:cNvSpPr txBox="true"/>
          <p:nvPr/>
        </p:nvSpPr>
        <p:spPr>
          <a:xfrm rot="5400000">
            <a:off x="16102300" y="5091910"/>
            <a:ext cx="2641431" cy="471805"/>
          </a:xfrm>
          <a:prstGeom prst="rect">
            <a:avLst/>
          </a:prstGeom>
        </p:spPr>
        <p:txBody>
          <a:bodyPr anchor="t" rtlCol="false" tIns="0" lIns="0" bIns="0" rIns="0">
            <a:spAutoFit/>
          </a:bodyPr>
          <a:lstStyle/>
          <a:p>
            <a:pPr algn="l">
              <a:lnSpc>
                <a:spcPts val="3919"/>
              </a:lnSpc>
              <a:spcBef>
                <a:spcPct val="0"/>
              </a:spcBef>
            </a:pPr>
            <a:r>
              <a:rPr lang="en-US" b="true" sz="2799">
                <a:solidFill>
                  <a:srgbClr val="FFFFFF"/>
                </a:solidFill>
                <a:latin typeface="Montserrat Bold"/>
                <a:ea typeface="Montserrat Bold"/>
                <a:cs typeface="Montserrat Bold"/>
                <a:sym typeface="Montserrat Bold"/>
              </a:rPr>
              <a:t>Sept-Sort (77)</a:t>
            </a:r>
          </a:p>
        </p:txBody>
      </p:sp>
      <p:grpSp>
        <p:nvGrpSpPr>
          <p:cNvPr name="Group 15" id="15"/>
          <p:cNvGrpSpPr/>
          <p:nvPr/>
        </p:nvGrpSpPr>
        <p:grpSpPr>
          <a:xfrm rot="0">
            <a:off x="829729" y="2758753"/>
            <a:ext cx="6954220" cy="6819445"/>
            <a:chOff x="0" y="0"/>
            <a:chExt cx="9272294" cy="9092594"/>
          </a:xfrm>
        </p:grpSpPr>
        <p:grpSp>
          <p:nvGrpSpPr>
            <p:cNvPr name="Group 16" id="16"/>
            <p:cNvGrpSpPr/>
            <p:nvPr/>
          </p:nvGrpSpPr>
          <p:grpSpPr>
            <a:xfrm rot="0">
              <a:off x="0" y="0"/>
              <a:ext cx="4377413" cy="4377413"/>
              <a:chOff x="0" y="0"/>
              <a:chExt cx="558800" cy="558800"/>
            </a:xfrm>
          </p:grpSpPr>
          <p:sp>
            <p:nvSpPr>
              <p:cNvPr name="Freeform 17" id="17"/>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DEA92B"/>
              </a:solidFill>
            </p:spPr>
          </p:sp>
          <p:sp>
            <p:nvSpPr>
              <p:cNvPr name="TextBox 18" id="18"/>
              <p:cNvSpPr txBox="true"/>
              <p:nvPr/>
            </p:nvSpPr>
            <p:spPr>
              <a:xfrm>
                <a:off x="165100" y="127000"/>
                <a:ext cx="393700" cy="431800"/>
              </a:xfrm>
              <a:prstGeom prst="rect">
                <a:avLst/>
              </a:prstGeom>
            </p:spPr>
            <p:txBody>
              <a:bodyPr anchor="ctr" rtlCol="false" tIns="59046" lIns="59046" bIns="59046" rIns="59046"/>
              <a:lstStyle/>
              <a:p>
                <a:pPr algn="ctr">
                  <a:lnSpc>
                    <a:spcPts val="2986"/>
                  </a:lnSpc>
                </a:pPr>
              </a:p>
            </p:txBody>
          </p:sp>
        </p:grpSp>
        <p:grpSp>
          <p:nvGrpSpPr>
            <p:cNvPr name="Group 19" id="19"/>
            <p:cNvGrpSpPr/>
            <p:nvPr/>
          </p:nvGrpSpPr>
          <p:grpSpPr>
            <a:xfrm rot="-10800000">
              <a:off x="4894881" y="4715181"/>
              <a:ext cx="4377413" cy="4377413"/>
              <a:chOff x="0" y="0"/>
              <a:chExt cx="558800" cy="558800"/>
            </a:xfrm>
          </p:grpSpPr>
          <p:sp>
            <p:nvSpPr>
              <p:cNvPr name="Freeform 20" id="20"/>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DEA92B"/>
              </a:solidFill>
            </p:spPr>
          </p:sp>
          <p:sp>
            <p:nvSpPr>
              <p:cNvPr name="TextBox 21" id="21"/>
              <p:cNvSpPr txBox="true"/>
              <p:nvPr/>
            </p:nvSpPr>
            <p:spPr>
              <a:xfrm>
                <a:off x="165100" y="127000"/>
                <a:ext cx="393700" cy="431800"/>
              </a:xfrm>
              <a:prstGeom prst="rect">
                <a:avLst/>
              </a:prstGeom>
            </p:spPr>
            <p:txBody>
              <a:bodyPr anchor="ctr" rtlCol="false" tIns="59046" lIns="59046" bIns="59046" rIns="59046"/>
              <a:lstStyle/>
              <a:p>
                <a:pPr algn="ctr">
                  <a:lnSpc>
                    <a:spcPts val="2986"/>
                  </a:lnSpc>
                </a:pPr>
              </a:p>
            </p:txBody>
          </p:sp>
        </p:grpSp>
        <p:grpSp>
          <p:nvGrpSpPr>
            <p:cNvPr name="Group 22" id="22"/>
            <p:cNvGrpSpPr/>
            <p:nvPr/>
          </p:nvGrpSpPr>
          <p:grpSpPr>
            <a:xfrm rot="5400000">
              <a:off x="4894881" y="0"/>
              <a:ext cx="4377413" cy="4377413"/>
              <a:chOff x="0" y="0"/>
              <a:chExt cx="558800" cy="558800"/>
            </a:xfrm>
          </p:grpSpPr>
          <p:sp>
            <p:nvSpPr>
              <p:cNvPr name="Freeform 23" id="23"/>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DEA92B"/>
              </a:solidFill>
            </p:spPr>
          </p:sp>
          <p:sp>
            <p:nvSpPr>
              <p:cNvPr name="TextBox 24" id="24"/>
              <p:cNvSpPr txBox="true"/>
              <p:nvPr/>
            </p:nvSpPr>
            <p:spPr>
              <a:xfrm>
                <a:off x="165100" y="127000"/>
                <a:ext cx="393700" cy="431800"/>
              </a:xfrm>
              <a:prstGeom prst="rect">
                <a:avLst/>
              </a:prstGeom>
            </p:spPr>
            <p:txBody>
              <a:bodyPr anchor="ctr" rtlCol="false" tIns="59046" lIns="59046" bIns="59046" rIns="59046"/>
              <a:lstStyle/>
              <a:p>
                <a:pPr algn="ctr">
                  <a:lnSpc>
                    <a:spcPts val="2986"/>
                  </a:lnSpc>
                </a:pPr>
              </a:p>
            </p:txBody>
          </p:sp>
        </p:grpSp>
        <p:grpSp>
          <p:nvGrpSpPr>
            <p:cNvPr name="Group 25" id="25"/>
            <p:cNvGrpSpPr/>
            <p:nvPr/>
          </p:nvGrpSpPr>
          <p:grpSpPr>
            <a:xfrm rot="-5400000">
              <a:off x="0" y="4715181"/>
              <a:ext cx="4377413" cy="4377413"/>
              <a:chOff x="0" y="0"/>
              <a:chExt cx="558800" cy="558800"/>
            </a:xfrm>
          </p:grpSpPr>
          <p:sp>
            <p:nvSpPr>
              <p:cNvPr name="Freeform 26" id="26"/>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DEA92B"/>
              </a:solidFill>
            </p:spPr>
          </p:sp>
          <p:sp>
            <p:nvSpPr>
              <p:cNvPr name="TextBox 27" id="27"/>
              <p:cNvSpPr txBox="true"/>
              <p:nvPr/>
            </p:nvSpPr>
            <p:spPr>
              <a:xfrm>
                <a:off x="165100" y="127000"/>
                <a:ext cx="393700" cy="431800"/>
              </a:xfrm>
              <a:prstGeom prst="rect">
                <a:avLst/>
              </a:prstGeom>
            </p:spPr>
            <p:txBody>
              <a:bodyPr anchor="ctr" rtlCol="false" tIns="59046" lIns="59046" bIns="59046" rIns="59046"/>
              <a:lstStyle/>
              <a:p>
                <a:pPr algn="ctr">
                  <a:lnSpc>
                    <a:spcPts val="2986"/>
                  </a:lnSpc>
                </a:pPr>
              </a:p>
            </p:txBody>
          </p:sp>
        </p:grpSp>
        <p:sp>
          <p:nvSpPr>
            <p:cNvPr name="Freeform 28" id="28"/>
            <p:cNvSpPr/>
            <p:nvPr/>
          </p:nvSpPr>
          <p:spPr>
            <a:xfrm flipH="false" flipV="false" rot="0">
              <a:off x="2041199" y="524873"/>
              <a:ext cx="1806718" cy="1932319"/>
            </a:xfrm>
            <a:custGeom>
              <a:avLst/>
              <a:gdLst/>
              <a:ahLst/>
              <a:cxnLst/>
              <a:rect r="r" b="b" t="t" l="l"/>
              <a:pathLst>
                <a:path h="1932319" w="1806718">
                  <a:moveTo>
                    <a:pt x="0" y="0"/>
                  </a:moveTo>
                  <a:lnTo>
                    <a:pt x="1806718" y="0"/>
                  </a:lnTo>
                  <a:lnTo>
                    <a:pt x="1806718" y="1932319"/>
                  </a:lnTo>
                  <a:lnTo>
                    <a:pt x="0" y="19323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9" id="29"/>
            <p:cNvSpPr/>
            <p:nvPr/>
          </p:nvSpPr>
          <p:spPr>
            <a:xfrm flipH="false" flipV="false" rot="0">
              <a:off x="5181465" y="913278"/>
              <a:ext cx="2119838" cy="1849558"/>
            </a:xfrm>
            <a:custGeom>
              <a:avLst/>
              <a:gdLst/>
              <a:ahLst/>
              <a:cxnLst/>
              <a:rect r="r" b="b" t="t" l="l"/>
              <a:pathLst>
                <a:path h="1849558" w="2119838">
                  <a:moveTo>
                    <a:pt x="0" y="0"/>
                  </a:moveTo>
                  <a:lnTo>
                    <a:pt x="2119837" y="0"/>
                  </a:lnTo>
                  <a:lnTo>
                    <a:pt x="2119837" y="1849558"/>
                  </a:lnTo>
                  <a:lnTo>
                    <a:pt x="0" y="18495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0" id="30"/>
            <p:cNvSpPr/>
            <p:nvPr/>
          </p:nvSpPr>
          <p:spPr>
            <a:xfrm flipH="false" flipV="false" rot="0">
              <a:off x="2807944" y="7769837"/>
              <a:ext cx="1039973" cy="783880"/>
            </a:xfrm>
            <a:custGeom>
              <a:avLst/>
              <a:gdLst/>
              <a:ahLst/>
              <a:cxnLst/>
              <a:rect r="r" b="b" t="t" l="l"/>
              <a:pathLst>
                <a:path h="783880" w="1039973">
                  <a:moveTo>
                    <a:pt x="0" y="0"/>
                  </a:moveTo>
                  <a:lnTo>
                    <a:pt x="1039973" y="0"/>
                  </a:lnTo>
                  <a:lnTo>
                    <a:pt x="1039973" y="783880"/>
                  </a:lnTo>
                  <a:lnTo>
                    <a:pt x="0" y="78388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1" id="31"/>
            <p:cNvSpPr/>
            <p:nvPr/>
          </p:nvSpPr>
          <p:spPr>
            <a:xfrm flipH="false" flipV="false" rot="0">
              <a:off x="3344828" y="6136941"/>
              <a:ext cx="1006178" cy="1315266"/>
            </a:xfrm>
            <a:custGeom>
              <a:avLst/>
              <a:gdLst/>
              <a:ahLst/>
              <a:cxnLst/>
              <a:rect r="r" b="b" t="t" l="l"/>
              <a:pathLst>
                <a:path h="1315266" w="1006178">
                  <a:moveTo>
                    <a:pt x="0" y="0"/>
                  </a:moveTo>
                  <a:lnTo>
                    <a:pt x="1006179" y="0"/>
                  </a:lnTo>
                  <a:lnTo>
                    <a:pt x="1006179" y="1315265"/>
                  </a:lnTo>
                  <a:lnTo>
                    <a:pt x="0" y="13152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2" id="32"/>
            <p:cNvSpPr/>
            <p:nvPr/>
          </p:nvSpPr>
          <p:spPr>
            <a:xfrm flipH="false" flipV="false" rot="0">
              <a:off x="315778" y="4856929"/>
              <a:ext cx="913609" cy="1280012"/>
            </a:xfrm>
            <a:custGeom>
              <a:avLst/>
              <a:gdLst/>
              <a:ahLst/>
              <a:cxnLst/>
              <a:rect r="r" b="b" t="t" l="l"/>
              <a:pathLst>
                <a:path h="1280012" w="913609">
                  <a:moveTo>
                    <a:pt x="0" y="0"/>
                  </a:moveTo>
                  <a:lnTo>
                    <a:pt x="913608" y="0"/>
                  </a:lnTo>
                  <a:lnTo>
                    <a:pt x="913608" y="1280012"/>
                  </a:lnTo>
                  <a:lnTo>
                    <a:pt x="0" y="128001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33" id="33"/>
            <p:cNvSpPr/>
            <p:nvPr/>
          </p:nvSpPr>
          <p:spPr>
            <a:xfrm flipH="false" flipV="false" rot="0">
              <a:off x="6848681" y="7086050"/>
              <a:ext cx="905242" cy="928454"/>
            </a:xfrm>
            <a:custGeom>
              <a:avLst/>
              <a:gdLst/>
              <a:ahLst/>
              <a:cxnLst/>
              <a:rect r="r" b="b" t="t" l="l"/>
              <a:pathLst>
                <a:path h="928454" w="905242">
                  <a:moveTo>
                    <a:pt x="0" y="0"/>
                  </a:moveTo>
                  <a:lnTo>
                    <a:pt x="905242" y="0"/>
                  </a:lnTo>
                  <a:lnTo>
                    <a:pt x="905242" y="928454"/>
                  </a:lnTo>
                  <a:lnTo>
                    <a:pt x="0" y="9284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4" id="34"/>
            <p:cNvSpPr/>
            <p:nvPr/>
          </p:nvSpPr>
          <p:spPr>
            <a:xfrm flipH="false" flipV="false" rot="0">
              <a:off x="5031612" y="7284460"/>
              <a:ext cx="1606654" cy="1269257"/>
            </a:xfrm>
            <a:custGeom>
              <a:avLst/>
              <a:gdLst/>
              <a:ahLst/>
              <a:cxnLst/>
              <a:rect r="r" b="b" t="t" l="l"/>
              <a:pathLst>
                <a:path h="1269257" w="1606654">
                  <a:moveTo>
                    <a:pt x="0" y="0"/>
                  </a:moveTo>
                  <a:lnTo>
                    <a:pt x="1606654" y="0"/>
                  </a:lnTo>
                  <a:lnTo>
                    <a:pt x="1606654" y="1269257"/>
                  </a:lnTo>
                  <a:lnTo>
                    <a:pt x="0" y="126925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35" id="35"/>
            <p:cNvSpPr txBox="true"/>
            <p:nvPr/>
          </p:nvSpPr>
          <p:spPr>
            <a:xfrm rot="0">
              <a:off x="772582" y="2612514"/>
              <a:ext cx="3578425" cy="1470144"/>
            </a:xfrm>
            <a:prstGeom prst="rect">
              <a:avLst/>
            </a:prstGeom>
          </p:spPr>
          <p:txBody>
            <a:bodyPr anchor="t" rtlCol="false" tIns="0" lIns="0" bIns="0" rIns="0">
              <a:spAutoFit/>
            </a:bodyPr>
            <a:lstStyle/>
            <a:p>
              <a:pPr algn="ctr">
                <a:lnSpc>
                  <a:spcPts val="4517"/>
                </a:lnSpc>
                <a:spcBef>
                  <a:spcPct val="0"/>
                </a:spcBef>
              </a:pPr>
              <a:r>
                <a:rPr lang="en-US" b="true" sz="3227">
                  <a:solidFill>
                    <a:srgbClr val="FFFFFF"/>
                  </a:solidFill>
                  <a:latin typeface="Montserrat Bold"/>
                  <a:ea typeface="Montserrat Bold"/>
                  <a:cs typeface="Montserrat Bold"/>
                  <a:sym typeface="Montserrat Bold"/>
                </a:rPr>
                <a:t>43,7 </a:t>
              </a:r>
              <a:r>
                <a:rPr lang="en-US" sz="3227">
                  <a:solidFill>
                    <a:srgbClr val="FFFFFF"/>
                  </a:solidFill>
                  <a:latin typeface="Montserrat"/>
                  <a:ea typeface="Montserrat"/>
                  <a:cs typeface="Montserrat"/>
                  <a:sym typeface="Montserrat"/>
                </a:rPr>
                <a:t>millions € CA</a:t>
              </a:r>
            </a:p>
          </p:txBody>
        </p:sp>
        <p:sp>
          <p:nvSpPr>
            <p:cNvPr name="TextBox 36" id="36"/>
            <p:cNvSpPr txBox="true"/>
            <p:nvPr/>
          </p:nvSpPr>
          <p:spPr>
            <a:xfrm rot="0">
              <a:off x="1289758" y="5354645"/>
              <a:ext cx="2997727" cy="897702"/>
            </a:xfrm>
            <a:prstGeom prst="rect">
              <a:avLst/>
            </a:prstGeom>
          </p:spPr>
          <p:txBody>
            <a:bodyPr anchor="t" rtlCol="false" tIns="0" lIns="0" bIns="0" rIns="0">
              <a:spAutoFit/>
            </a:bodyPr>
            <a:lstStyle/>
            <a:p>
              <a:pPr algn="ctr">
                <a:lnSpc>
                  <a:spcPts val="2797"/>
                </a:lnSpc>
                <a:spcBef>
                  <a:spcPct val="0"/>
                </a:spcBef>
              </a:pPr>
              <a:r>
                <a:rPr lang="en-US" b="true" sz="1997">
                  <a:solidFill>
                    <a:srgbClr val="FFFFFF"/>
                  </a:solidFill>
                  <a:latin typeface="Montserrat Bold"/>
                  <a:ea typeface="Montserrat Bold"/>
                  <a:cs typeface="Montserrat Bold"/>
                  <a:sym typeface="Montserrat Bold"/>
                </a:rPr>
                <a:t>Construction de route</a:t>
              </a:r>
            </a:p>
          </p:txBody>
        </p:sp>
        <p:sp>
          <p:nvSpPr>
            <p:cNvPr name="TextBox 37" id="37"/>
            <p:cNvSpPr txBox="true"/>
            <p:nvPr/>
          </p:nvSpPr>
          <p:spPr>
            <a:xfrm rot="0">
              <a:off x="542336" y="6652575"/>
              <a:ext cx="2997727" cy="897702"/>
            </a:xfrm>
            <a:prstGeom prst="rect">
              <a:avLst/>
            </a:prstGeom>
          </p:spPr>
          <p:txBody>
            <a:bodyPr anchor="t" rtlCol="false" tIns="0" lIns="0" bIns="0" rIns="0">
              <a:spAutoFit/>
            </a:bodyPr>
            <a:lstStyle/>
            <a:p>
              <a:pPr algn="ctr">
                <a:lnSpc>
                  <a:spcPts val="2797"/>
                </a:lnSpc>
                <a:spcBef>
                  <a:spcPct val="0"/>
                </a:spcBef>
              </a:pPr>
              <a:r>
                <a:rPr lang="en-US" b="true" sz="1997">
                  <a:solidFill>
                    <a:srgbClr val="FFFFFF"/>
                  </a:solidFill>
                  <a:latin typeface="Montserrat Bold"/>
                  <a:ea typeface="Montserrat Bold"/>
                  <a:cs typeface="Montserrat Bold"/>
                  <a:sym typeface="Montserrat Bold"/>
                </a:rPr>
                <a:t>Production enrobée</a:t>
              </a:r>
            </a:p>
          </p:txBody>
        </p:sp>
        <p:sp>
          <p:nvSpPr>
            <p:cNvPr name="TextBox 38" id="38"/>
            <p:cNvSpPr txBox="true"/>
            <p:nvPr/>
          </p:nvSpPr>
          <p:spPr>
            <a:xfrm rot="0">
              <a:off x="5031612" y="5524826"/>
              <a:ext cx="2910536" cy="1416940"/>
            </a:xfrm>
            <a:prstGeom prst="rect">
              <a:avLst/>
            </a:prstGeom>
          </p:spPr>
          <p:txBody>
            <a:bodyPr anchor="t" rtlCol="false" tIns="0" lIns="0" bIns="0" rIns="0">
              <a:spAutoFit/>
            </a:bodyPr>
            <a:lstStyle/>
            <a:p>
              <a:pPr algn="ctr">
                <a:lnSpc>
                  <a:spcPts val="2904"/>
                </a:lnSpc>
                <a:spcBef>
                  <a:spcPct val="0"/>
                </a:spcBef>
              </a:pPr>
              <a:r>
                <a:rPr lang="en-US" b="true" sz="2074">
                  <a:solidFill>
                    <a:srgbClr val="FFFFFF"/>
                  </a:solidFill>
                  <a:latin typeface="Montserrat Bold"/>
                  <a:ea typeface="Montserrat Bold"/>
                  <a:cs typeface="Montserrat Bold"/>
                  <a:sym typeface="Montserrat Bold"/>
                </a:rPr>
                <a:t>Atelier de Maintenance de 3700 m</a:t>
              </a:r>
            </a:p>
          </p:txBody>
        </p:sp>
        <p:sp>
          <p:nvSpPr>
            <p:cNvPr name="TextBox 39" id="39"/>
            <p:cNvSpPr txBox="true"/>
            <p:nvPr/>
          </p:nvSpPr>
          <p:spPr>
            <a:xfrm rot="0">
              <a:off x="5031612" y="3013245"/>
              <a:ext cx="3718756" cy="709001"/>
            </a:xfrm>
            <a:prstGeom prst="rect">
              <a:avLst/>
            </a:prstGeom>
          </p:spPr>
          <p:txBody>
            <a:bodyPr anchor="t" rtlCol="false" tIns="0" lIns="0" bIns="0" rIns="0">
              <a:spAutoFit/>
            </a:bodyPr>
            <a:lstStyle/>
            <a:p>
              <a:pPr algn="ctr">
                <a:lnSpc>
                  <a:spcPts val="4517"/>
                </a:lnSpc>
                <a:spcBef>
                  <a:spcPct val="0"/>
                </a:spcBef>
              </a:pPr>
              <a:r>
                <a:rPr lang="en-US" sz="3227">
                  <a:solidFill>
                    <a:srgbClr val="FFFFFF"/>
                  </a:solidFill>
                  <a:latin typeface="Montserrat"/>
                  <a:ea typeface="Montserrat"/>
                  <a:cs typeface="Montserrat"/>
                  <a:sym typeface="Montserrat"/>
                </a:rPr>
                <a:t>Crée en </a:t>
              </a:r>
              <a:r>
                <a:rPr lang="en-US" b="true" sz="3227">
                  <a:solidFill>
                    <a:srgbClr val="FFFFFF"/>
                  </a:solidFill>
                  <a:latin typeface="Montserrat Bold"/>
                  <a:ea typeface="Montserrat Bold"/>
                  <a:cs typeface="Montserrat Bold"/>
                  <a:sym typeface="Montserrat Bold"/>
                </a:rPr>
                <a:t>1987</a:t>
              </a:r>
            </a:p>
          </p:txBody>
        </p:sp>
        <p:sp>
          <p:nvSpPr>
            <p:cNvPr name="TextBox 40" id="40"/>
            <p:cNvSpPr txBox="true"/>
            <p:nvPr/>
          </p:nvSpPr>
          <p:spPr>
            <a:xfrm rot="0">
              <a:off x="5031612" y="4799779"/>
              <a:ext cx="3718756" cy="709001"/>
            </a:xfrm>
            <a:prstGeom prst="rect">
              <a:avLst/>
            </a:prstGeom>
          </p:spPr>
          <p:txBody>
            <a:bodyPr anchor="t" rtlCol="false" tIns="0" lIns="0" bIns="0" rIns="0">
              <a:spAutoFit/>
            </a:bodyPr>
            <a:lstStyle/>
            <a:p>
              <a:pPr algn="ctr">
                <a:lnSpc>
                  <a:spcPts val="4517"/>
                </a:lnSpc>
                <a:spcBef>
                  <a:spcPct val="0"/>
                </a:spcBef>
              </a:pPr>
              <a:r>
                <a:rPr lang="en-US" sz="3227">
                  <a:solidFill>
                    <a:srgbClr val="FFFFFF"/>
                  </a:solidFill>
                  <a:latin typeface="Montserrat"/>
                  <a:ea typeface="Montserrat"/>
                  <a:cs typeface="Montserrat"/>
                  <a:sym typeface="Montserrat"/>
                </a:rPr>
                <a:t>Point Fort: </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82742" y="2436969"/>
            <a:ext cx="20624592" cy="7493607"/>
            <a:chOff x="0" y="0"/>
            <a:chExt cx="5431991" cy="1973625"/>
          </a:xfrm>
        </p:grpSpPr>
        <p:sp>
          <p:nvSpPr>
            <p:cNvPr name="Freeform 4" id="4"/>
            <p:cNvSpPr/>
            <p:nvPr/>
          </p:nvSpPr>
          <p:spPr>
            <a:xfrm flipH="false" flipV="false" rot="0">
              <a:off x="0" y="0"/>
              <a:ext cx="5431991" cy="1973625"/>
            </a:xfrm>
            <a:custGeom>
              <a:avLst/>
              <a:gdLst/>
              <a:ahLst/>
              <a:cxnLst/>
              <a:rect r="r" b="b" t="t" l="l"/>
              <a:pathLst>
                <a:path h="1973625" w="5431991">
                  <a:moveTo>
                    <a:pt x="19144" y="0"/>
                  </a:moveTo>
                  <a:lnTo>
                    <a:pt x="5412847" y="0"/>
                  </a:lnTo>
                  <a:cubicBezTo>
                    <a:pt x="5423420" y="0"/>
                    <a:pt x="5431991" y="8571"/>
                    <a:pt x="5431991" y="19144"/>
                  </a:cubicBezTo>
                  <a:lnTo>
                    <a:pt x="5431991" y="1954481"/>
                  </a:lnTo>
                  <a:cubicBezTo>
                    <a:pt x="5431991" y="1959558"/>
                    <a:pt x="5429974" y="1964428"/>
                    <a:pt x="5426384" y="1968018"/>
                  </a:cubicBezTo>
                  <a:cubicBezTo>
                    <a:pt x="5422794" y="1971608"/>
                    <a:pt x="5417925" y="1973625"/>
                    <a:pt x="5412847" y="1973625"/>
                  </a:cubicBezTo>
                  <a:lnTo>
                    <a:pt x="19144" y="1973625"/>
                  </a:lnTo>
                  <a:cubicBezTo>
                    <a:pt x="8571" y="1973625"/>
                    <a:pt x="0" y="1965054"/>
                    <a:pt x="0" y="1954481"/>
                  </a:cubicBezTo>
                  <a:lnTo>
                    <a:pt x="0" y="19144"/>
                  </a:lnTo>
                  <a:cubicBezTo>
                    <a:pt x="0" y="8571"/>
                    <a:pt x="8571" y="0"/>
                    <a:pt x="19144" y="0"/>
                  </a:cubicBezTo>
                  <a:close/>
                </a:path>
              </a:pathLst>
            </a:custGeom>
            <a:solidFill>
              <a:srgbClr val="F5C043"/>
            </a:solidFill>
          </p:spPr>
        </p:sp>
        <p:sp>
          <p:nvSpPr>
            <p:cNvPr name="TextBox 5" id="5"/>
            <p:cNvSpPr txBox="true"/>
            <p:nvPr/>
          </p:nvSpPr>
          <p:spPr>
            <a:xfrm>
              <a:off x="0" y="-38100"/>
              <a:ext cx="5431991" cy="2011725"/>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8723439" y="-477718"/>
            <a:ext cx="8675765" cy="9474828"/>
            <a:chOff x="0" y="0"/>
            <a:chExt cx="1344103" cy="1467899"/>
          </a:xfrm>
        </p:grpSpPr>
        <p:sp>
          <p:nvSpPr>
            <p:cNvPr name="Freeform 7" id="7"/>
            <p:cNvSpPr/>
            <p:nvPr/>
          </p:nvSpPr>
          <p:spPr>
            <a:xfrm flipH="false" flipV="false" rot="0">
              <a:off x="0" y="0"/>
              <a:ext cx="1344103" cy="1467899"/>
            </a:xfrm>
            <a:custGeom>
              <a:avLst/>
              <a:gdLst/>
              <a:ahLst/>
              <a:cxnLst/>
              <a:rect r="r" b="b" t="t" l="l"/>
              <a:pathLst>
                <a:path h="1467899" w="1344103">
                  <a:moveTo>
                    <a:pt x="20524" y="0"/>
                  </a:moveTo>
                  <a:lnTo>
                    <a:pt x="1323579" y="0"/>
                  </a:lnTo>
                  <a:cubicBezTo>
                    <a:pt x="1334914" y="0"/>
                    <a:pt x="1344103" y="9189"/>
                    <a:pt x="1344103" y="20524"/>
                  </a:cubicBezTo>
                  <a:lnTo>
                    <a:pt x="1344103" y="1447374"/>
                  </a:lnTo>
                  <a:cubicBezTo>
                    <a:pt x="1344103" y="1458710"/>
                    <a:pt x="1334914" y="1467899"/>
                    <a:pt x="1323579" y="1467899"/>
                  </a:cubicBezTo>
                  <a:lnTo>
                    <a:pt x="20524" y="1467899"/>
                  </a:lnTo>
                  <a:cubicBezTo>
                    <a:pt x="9189" y="1467899"/>
                    <a:pt x="0" y="1458710"/>
                    <a:pt x="0" y="1447374"/>
                  </a:cubicBezTo>
                  <a:lnTo>
                    <a:pt x="0" y="20524"/>
                  </a:lnTo>
                  <a:cubicBezTo>
                    <a:pt x="0" y="9189"/>
                    <a:pt x="9189" y="0"/>
                    <a:pt x="20524" y="0"/>
                  </a:cubicBezTo>
                  <a:close/>
                </a:path>
              </a:pathLst>
            </a:custGeom>
            <a:blipFill>
              <a:blip r:embed="rId3"/>
              <a:stretch>
                <a:fillRect l="0" t="-11044" r="0" b="-11044"/>
              </a:stretch>
            </a:blipFill>
            <a:ln w="28575" cap="rnd">
              <a:solidFill>
                <a:srgbClr val="0F245B"/>
              </a:solidFill>
              <a:prstDash val="solid"/>
              <a:round/>
            </a:ln>
          </p:spPr>
        </p:sp>
      </p:grpSp>
      <p:sp>
        <p:nvSpPr>
          <p:cNvPr name="Freeform 8" id="8"/>
          <p:cNvSpPr/>
          <p:nvPr/>
        </p:nvSpPr>
        <p:spPr>
          <a:xfrm flipH="false" flipV="false" rot="0">
            <a:off x="11307670" y="8997110"/>
            <a:ext cx="5020332" cy="815804"/>
          </a:xfrm>
          <a:custGeom>
            <a:avLst/>
            <a:gdLst/>
            <a:ahLst/>
            <a:cxnLst/>
            <a:rect r="r" b="b" t="t" l="l"/>
            <a:pathLst>
              <a:path h="815804" w="5020332">
                <a:moveTo>
                  <a:pt x="0" y="0"/>
                </a:moveTo>
                <a:lnTo>
                  <a:pt x="5020331" y="0"/>
                </a:lnTo>
                <a:lnTo>
                  <a:pt x="5020331" y="815804"/>
                </a:lnTo>
                <a:lnTo>
                  <a:pt x="0" y="815804"/>
                </a:lnTo>
                <a:lnTo>
                  <a:pt x="0" y="0"/>
                </a:lnTo>
                <a:close/>
              </a:path>
            </a:pathLst>
          </a:custGeom>
          <a:blipFill>
            <a:blip r:embed="rId4">
              <a:alphaModFix amt="37000"/>
            </a:blip>
            <a:stretch>
              <a:fillRect l="0" t="0" r="0" b="0"/>
            </a:stretch>
          </a:blipFill>
        </p:spPr>
      </p:sp>
      <p:grpSp>
        <p:nvGrpSpPr>
          <p:cNvPr name="Group 9" id="9"/>
          <p:cNvGrpSpPr/>
          <p:nvPr/>
        </p:nvGrpSpPr>
        <p:grpSpPr>
          <a:xfrm rot="0">
            <a:off x="16830514" y="3071724"/>
            <a:ext cx="1137379" cy="4330641"/>
            <a:chOff x="0" y="0"/>
            <a:chExt cx="299557" cy="1140580"/>
          </a:xfrm>
        </p:grpSpPr>
        <p:sp>
          <p:nvSpPr>
            <p:cNvPr name="Freeform 10" id="10"/>
            <p:cNvSpPr/>
            <p:nvPr/>
          </p:nvSpPr>
          <p:spPr>
            <a:xfrm flipH="false" flipV="false" rot="0">
              <a:off x="0" y="0"/>
              <a:ext cx="299557" cy="1140580"/>
            </a:xfrm>
            <a:custGeom>
              <a:avLst/>
              <a:gdLst/>
              <a:ahLst/>
              <a:cxnLst/>
              <a:rect r="r" b="b" t="t" l="l"/>
              <a:pathLst>
                <a:path h="1140580" w="299557">
                  <a:moveTo>
                    <a:pt x="149778" y="0"/>
                  </a:moveTo>
                  <a:lnTo>
                    <a:pt x="149778" y="0"/>
                  </a:lnTo>
                  <a:cubicBezTo>
                    <a:pt x="189502" y="0"/>
                    <a:pt x="227599" y="15780"/>
                    <a:pt x="255687" y="43869"/>
                  </a:cubicBezTo>
                  <a:cubicBezTo>
                    <a:pt x="283776" y="71958"/>
                    <a:pt x="299557" y="110055"/>
                    <a:pt x="299557" y="149778"/>
                  </a:cubicBezTo>
                  <a:lnTo>
                    <a:pt x="299557" y="990802"/>
                  </a:lnTo>
                  <a:cubicBezTo>
                    <a:pt x="299557" y="1030526"/>
                    <a:pt x="283776" y="1068622"/>
                    <a:pt x="255687" y="1096711"/>
                  </a:cubicBezTo>
                  <a:cubicBezTo>
                    <a:pt x="227599" y="1124800"/>
                    <a:pt x="189502" y="1140580"/>
                    <a:pt x="149778" y="1140580"/>
                  </a:cubicBezTo>
                  <a:lnTo>
                    <a:pt x="149778" y="1140580"/>
                  </a:lnTo>
                  <a:cubicBezTo>
                    <a:pt x="110055" y="1140580"/>
                    <a:pt x="71958" y="1124800"/>
                    <a:pt x="43869" y="1096711"/>
                  </a:cubicBezTo>
                  <a:cubicBezTo>
                    <a:pt x="15780" y="1068622"/>
                    <a:pt x="0" y="1030526"/>
                    <a:pt x="0" y="990802"/>
                  </a:cubicBezTo>
                  <a:lnTo>
                    <a:pt x="0" y="149778"/>
                  </a:lnTo>
                  <a:cubicBezTo>
                    <a:pt x="0" y="110055"/>
                    <a:pt x="15780" y="71958"/>
                    <a:pt x="43869" y="43869"/>
                  </a:cubicBezTo>
                  <a:cubicBezTo>
                    <a:pt x="71958" y="15780"/>
                    <a:pt x="110055" y="0"/>
                    <a:pt x="149778" y="0"/>
                  </a:cubicBezTo>
                  <a:close/>
                </a:path>
              </a:pathLst>
            </a:custGeom>
            <a:solidFill>
              <a:srgbClr val="0F245B"/>
            </a:solidFill>
          </p:spPr>
        </p:sp>
        <p:sp>
          <p:nvSpPr>
            <p:cNvPr name="TextBox 11" id="11"/>
            <p:cNvSpPr txBox="true"/>
            <p:nvPr/>
          </p:nvSpPr>
          <p:spPr>
            <a:xfrm>
              <a:off x="0" y="-38100"/>
              <a:ext cx="299557" cy="1178680"/>
            </a:xfrm>
            <a:prstGeom prst="rect">
              <a:avLst/>
            </a:prstGeom>
          </p:spPr>
          <p:txBody>
            <a:bodyPr anchor="ctr" rtlCol="false" tIns="50800" lIns="50800" bIns="50800" rIns="50800"/>
            <a:lstStyle/>
            <a:p>
              <a:pPr algn="ctr">
                <a:lnSpc>
                  <a:spcPts val="2986"/>
                </a:lnSpc>
              </a:pPr>
            </a:p>
          </p:txBody>
        </p:sp>
      </p:grpSp>
      <p:sp>
        <p:nvSpPr>
          <p:cNvPr name="Freeform 12" id="12"/>
          <p:cNvSpPr/>
          <p:nvPr/>
        </p:nvSpPr>
        <p:spPr>
          <a:xfrm flipH="false" flipV="false" rot="0">
            <a:off x="17407903" y="8845022"/>
            <a:ext cx="559990" cy="559990"/>
          </a:xfrm>
          <a:custGeom>
            <a:avLst/>
            <a:gdLst/>
            <a:ahLst/>
            <a:cxnLst/>
            <a:rect r="r" b="b" t="t" l="l"/>
            <a:pathLst>
              <a:path h="559990" w="559990">
                <a:moveTo>
                  <a:pt x="0" y="0"/>
                </a:moveTo>
                <a:lnTo>
                  <a:pt x="559990" y="0"/>
                </a:lnTo>
                <a:lnTo>
                  <a:pt x="559990" y="559990"/>
                </a:lnTo>
                <a:lnTo>
                  <a:pt x="0" y="5599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181260" y="269531"/>
            <a:ext cx="6527763" cy="1973859"/>
          </a:xfrm>
          <a:custGeom>
            <a:avLst/>
            <a:gdLst/>
            <a:ahLst/>
            <a:cxnLst/>
            <a:rect r="r" b="b" t="t" l="l"/>
            <a:pathLst>
              <a:path h="1973859" w="6527763">
                <a:moveTo>
                  <a:pt x="0" y="0"/>
                </a:moveTo>
                <a:lnTo>
                  <a:pt x="6527763" y="0"/>
                </a:lnTo>
                <a:lnTo>
                  <a:pt x="6527763" y="1973859"/>
                </a:lnTo>
                <a:lnTo>
                  <a:pt x="0" y="1973859"/>
                </a:lnTo>
                <a:lnTo>
                  <a:pt x="0" y="0"/>
                </a:lnTo>
                <a:close/>
              </a:path>
            </a:pathLst>
          </a:custGeom>
          <a:blipFill>
            <a:blip r:embed="rId7"/>
            <a:stretch>
              <a:fillRect l="0" t="-23892" r="0" b="-25340"/>
            </a:stretch>
          </a:blipFill>
        </p:spPr>
      </p:sp>
      <p:grpSp>
        <p:nvGrpSpPr>
          <p:cNvPr name="Group 14" id="14"/>
          <p:cNvGrpSpPr/>
          <p:nvPr/>
        </p:nvGrpSpPr>
        <p:grpSpPr>
          <a:xfrm rot="0">
            <a:off x="770995" y="2547214"/>
            <a:ext cx="7348294" cy="7205882"/>
            <a:chOff x="0" y="0"/>
            <a:chExt cx="9797725" cy="9607842"/>
          </a:xfrm>
        </p:grpSpPr>
        <p:grpSp>
          <p:nvGrpSpPr>
            <p:cNvPr name="Group 15" id="15"/>
            <p:cNvGrpSpPr/>
            <p:nvPr/>
          </p:nvGrpSpPr>
          <p:grpSpPr>
            <a:xfrm rot="0">
              <a:off x="0" y="0"/>
              <a:ext cx="4625467" cy="4625467"/>
              <a:chOff x="0" y="0"/>
              <a:chExt cx="558800" cy="558800"/>
            </a:xfrm>
          </p:grpSpPr>
          <p:sp>
            <p:nvSpPr>
              <p:cNvPr name="Freeform 16" id="16"/>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0F245B"/>
              </a:solidFill>
            </p:spPr>
          </p:sp>
          <p:sp>
            <p:nvSpPr>
              <p:cNvPr name="TextBox 17" id="17"/>
              <p:cNvSpPr txBox="true"/>
              <p:nvPr/>
            </p:nvSpPr>
            <p:spPr>
              <a:xfrm>
                <a:off x="165100" y="127000"/>
                <a:ext cx="393700" cy="431800"/>
              </a:xfrm>
              <a:prstGeom prst="rect">
                <a:avLst/>
              </a:prstGeom>
            </p:spPr>
            <p:txBody>
              <a:bodyPr anchor="ctr" rtlCol="false" tIns="66444" lIns="66444" bIns="66444" rIns="66444"/>
              <a:lstStyle/>
              <a:p>
                <a:pPr algn="ctr">
                  <a:lnSpc>
                    <a:spcPts val="2986"/>
                  </a:lnSpc>
                </a:pPr>
              </a:p>
            </p:txBody>
          </p:sp>
        </p:grpSp>
        <p:grpSp>
          <p:nvGrpSpPr>
            <p:cNvPr name="Group 18" id="18"/>
            <p:cNvGrpSpPr/>
            <p:nvPr/>
          </p:nvGrpSpPr>
          <p:grpSpPr>
            <a:xfrm rot="-10800000">
              <a:off x="5172258" y="4982375"/>
              <a:ext cx="4625467" cy="4625467"/>
              <a:chOff x="0" y="0"/>
              <a:chExt cx="558800" cy="558800"/>
            </a:xfrm>
          </p:grpSpPr>
          <p:sp>
            <p:nvSpPr>
              <p:cNvPr name="Freeform 19" id="19"/>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0F245B"/>
              </a:solidFill>
            </p:spPr>
          </p:sp>
          <p:sp>
            <p:nvSpPr>
              <p:cNvPr name="TextBox 20" id="20"/>
              <p:cNvSpPr txBox="true"/>
              <p:nvPr/>
            </p:nvSpPr>
            <p:spPr>
              <a:xfrm>
                <a:off x="165100" y="127000"/>
                <a:ext cx="393700" cy="431800"/>
              </a:xfrm>
              <a:prstGeom prst="rect">
                <a:avLst/>
              </a:prstGeom>
            </p:spPr>
            <p:txBody>
              <a:bodyPr anchor="ctr" rtlCol="false" tIns="66444" lIns="66444" bIns="66444" rIns="66444"/>
              <a:lstStyle/>
              <a:p>
                <a:pPr algn="ctr">
                  <a:lnSpc>
                    <a:spcPts val="2986"/>
                  </a:lnSpc>
                </a:pPr>
              </a:p>
            </p:txBody>
          </p:sp>
        </p:grpSp>
        <p:grpSp>
          <p:nvGrpSpPr>
            <p:cNvPr name="Group 21" id="21"/>
            <p:cNvGrpSpPr/>
            <p:nvPr/>
          </p:nvGrpSpPr>
          <p:grpSpPr>
            <a:xfrm rot="5400000">
              <a:off x="5172258" y="0"/>
              <a:ext cx="4625467" cy="4625467"/>
              <a:chOff x="0" y="0"/>
              <a:chExt cx="558800" cy="558800"/>
            </a:xfrm>
          </p:grpSpPr>
          <p:sp>
            <p:nvSpPr>
              <p:cNvPr name="Freeform 22" id="22"/>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0F245B"/>
              </a:solidFill>
            </p:spPr>
          </p:sp>
          <p:sp>
            <p:nvSpPr>
              <p:cNvPr name="TextBox 23" id="23"/>
              <p:cNvSpPr txBox="true"/>
              <p:nvPr/>
            </p:nvSpPr>
            <p:spPr>
              <a:xfrm>
                <a:off x="165100" y="127000"/>
                <a:ext cx="393700" cy="431800"/>
              </a:xfrm>
              <a:prstGeom prst="rect">
                <a:avLst/>
              </a:prstGeom>
            </p:spPr>
            <p:txBody>
              <a:bodyPr anchor="ctr" rtlCol="false" tIns="66444" lIns="66444" bIns="66444" rIns="66444"/>
              <a:lstStyle/>
              <a:p>
                <a:pPr algn="ctr">
                  <a:lnSpc>
                    <a:spcPts val="2986"/>
                  </a:lnSpc>
                </a:pPr>
              </a:p>
            </p:txBody>
          </p:sp>
        </p:grpSp>
        <p:grpSp>
          <p:nvGrpSpPr>
            <p:cNvPr name="Group 24" id="24"/>
            <p:cNvGrpSpPr/>
            <p:nvPr/>
          </p:nvGrpSpPr>
          <p:grpSpPr>
            <a:xfrm rot="-5400000">
              <a:off x="0" y="4982375"/>
              <a:ext cx="4625467" cy="4625467"/>
              <a:chOff x="0" y="0"/>
              <a:chExt cx="558800" cy="558800"/>
            </a:xfrm>
          </p:grpSpPr>
          <p:sp>
            <p:nvSpPr>
              <p:cNvPr name="Freeform 25" id="25"/>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0F245B"/>
              </a:solidFill>
            </p:spPr>
          </p:sp>
          <p:sp>
            <p:nvSpPr>
              <p:cNvPr name="TextBox 26" id="26"/>
              <p:cNvSpPr txBox="true"/>
              <p:nvPr/>
            </p:nvSpPr>
            <p:spPr>
              <a:xfrm>
                <a:off x="165100" y="127000"/>
                <a:ext cx="393700" cy="431800"/>
              </a:xfrm>
              <a:prstGeom prst="rect">
                <a:avLst/>
              </a:prstGeom>
            </p:spPr>
            <p:txBody>
              <a:bodyPr anchor="ctr" rtlCol="false" tIns="66444" lIns="66444" bIns="66444" rIns="66444"/>
              <a:lstStyle/>
              <a:p>
                <a:pPr algn="ctr">
                  <a:lnSpc>
                    <a:spcPts val="2986"/>
                  </a:lnSpc>
                </a:pPr>
              </a:p>
            </p:txBody>
          </p:sp>
        </p:grpSp>
        <p:sp>
          <p:nvSpPr>
            <p:cNvPr name="Freeform 27" id="27"/>
            <p:cNvSpPr/>
            <p:nvPr/>
          </p:nvSpPr>
          <p:spPr>
            <a:xfrm flipH="false" flipV="false" rot="0">
              <a:off x="2156868" y="554616"/>
              <a:ext cx="1909099" cy="2041817"/>
            </a:xfrm>
            <a:custGeom>
              <a:avLst/>
              <a:gdLst/>
              <a:ahLst/>
              <a:cxnLst/>
              <a:rect r="r" b="b" t="t" l="l"/>
              <a:pathLst>
                <a:path h="2041817" w="1909099">
                  <a:moveTo>
                    <a:pt x="0" y="0"/>
                  </a:moveTo>
                  <a:lnTo>
                    <a:pt x="1909099" y="0"/>
                  </a:lnTo>
                  <a:lnTo>
                    <a:pt x="1909099" y="2041817"/>
                  </a:lnTo>
                  <a:lnTo>
                    <a:pt x="0" y="204181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8" id="28"/>
            <p:cNvSpPr/>
            <p:nvPr/>
          </p:nvSpPr>
          <p:spPr>
            <a:xfrm flipH="false" flipV="false" rot="0">
              <a:off x="5475082" y="965030"/>
              <a:ext cx="2239962" cy="1954367"/>
            </a:xfrm>
            <a:custGeom>
              <a:avLst/>
              <a:gdLst/>
              <a:ahLst/>
              <a:cxnLst/>
              <a:rect r="r" b="b" t="t" l="l"/>
              <a:pathLst>
                <a:path h="1954367" w="2239962">
                  <a:moveTo>
                    <a:pt x="0" y="0"/>
                  </a:moveTo>
                  <a:lnTo>
                    <a:pt x="2239962" y="0"/>
                  </a:lnTo>
                  <a:lnTo>
                    <a:pt x="2239962" y="1954367"/>
                  </a:lnTo>
                  <a:lnTo>
                    <a:pt x="0" y="19543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9" id="29"/>
            <p:cNvSpPr/>
            <p:nvPr/>
          </p:nvSpPr>
          <p:spPr>
            <a:xfrm flipH="false" flipV="false" rot="0">
              <a:off x="2967061" y="8210129"/>
              <a:ext cx="1098905" cy="828300"/>
            </a:xfrm>
            <a:custGeom>
              <a:avLst/>
              <a:gdLst/>
              <a:ahLst/>
              <a:cxnLst/>
              <a:rect r="r" b="b" t="t" l="l"/>
              <a:pathLst>
                <a:path h="828300" w="1098905">
                  <a:moveTo>
                    <a:pt x="0" y="0"/>
                  </a:moveTo>
                  <a:lnTo>
                    <a:pt x="1098906" y="0"/>
                  </a:lnTo>
                  <a:lnTo>
                    <a:pt x="1098906" y="828300"/>
                  </a:lnTo>
                  <a:lnTo>
                    <a:pt x="0" y="8283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0" id="30"/>
            <p:cNvSpPr/>
            <p:nvPr/>
          </p:nvSpPr>
          <p:spPr>
            <a:xfrm flipH="false" flipV="false" rot="0">
              <a:off x="3534369" y="6484702"/>
              <a:ext cx="1063195" cy="1389798"/>
            </a:xfrm>
            <a:custGeom>
              <a:avLst/>
              <a:gdLst/>
              <a:ahLst/>
              <a:cxnLst/>
              <a:rect r="r" b="b" t="t" l="l"/>
              <a:pathLst>
                <a:path h="1389798" w="1063195">
                  <a:moveTo>
                    <a:pt x="0" y="0"/>
                  </a:moveTo>
                  <a:lnTo>
                    <a:pt x="1063195" y="0"/>
                  </a:lnTo>
                  <a:lnTo>
                    <a:pt x="1063195" y="1389797"/>
                  </a:lnTo>
                  <a:lnTo>
                    <a:pt x="0" y="13897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1" id="31"/>
            <p:cNvSpPr txBox="true"/>
            <p:nvPr/>
          </p:nvSpPr>
          <p:spPr>
            <a:xfrm rot="0">
              <a:off x="816362" y="2763795"/>
              <a:ext cx="3809105" cy="1550214"/>
            </a:xfrm>
            <a:prstGeom prst="rect">
              <a:avLst/>
            </a:prstGeom>
          </p:spPr>
          <p:txBody>
            <a:bodyPr anchor="t" rtlCol="false" tIns="0" lIns="0" bIns="0" rIns="0">
              <a:spAutoFit/>
            </a:bodyPr>
            <a:lstStyle/>
            <a:p>
              <a:pPr algn="ctr">
                <a:lnSpc>
                  <a:spcPts val="4774"/>
                </a:lnSpc>
                <a:spcBef>
                  <a:spcPct val="0"/>
                </a:spcBef>
              </a:pPr>
              <a:r>
                <a:rPr lang="en-US" b="true" sz="3410">
                  <a:solidFill>
                    <a:srgbClr val="FFFFFF"/>
                  </a:solidFill>
                  <a:latin typeface="Montserrat Bold"/>
                  <a:ea typeface="Montserrat Bold"/>
                  <a:cs typeface="Montserrat Bold"/>
                  <a:sym typeface="Montserrat Bold"/>
                </a:rPr>
                <a:t>2 ,5</a:t>
              </a:r>
              <a:r>
                <a:rPr lang="en-US" b="true" sz="3410">
                  <a:solidFill>
                    <a:srgbClr val="FFFFFF"/>
                  </a:solidFill>
                  <a:latin typeface="Montserrat Bold"/>
                  <a:ea typeface="Montserrat Bold"/>
                  <a:cs typeface="Montserrat Bold"/>
                  <a:sym typeface="Montserrat Bold"/>
                </a:rPr>
                <a:t> </a:t>
              </a:r>
              <a:r>
                <a:rPr lang="en-US" sz="3410">
                  <a:solidFill>
                    <a:srgbClr val="FFFFFF"/>
                  </a:solidFill>
                  <a:latin typeface="Montserrat"/>
                  <a:ea typeface="Montserrat"/>
                  <a:cs typeface="Montserrat"/>
                  <a:sym typeface="Montserrat"/>
                </a:rPr>
                <a:t>millions € CA</a:t>
              </a:r>
            </a:p>
          </p:txBody>
        </p:sp>
        <p:sp>
          <p:nvSpPr>
            <p:cNvPr name="TextBox 32" id="32"/>
            <p:cNvSpPr txBox="true"/>
            <p:nvPr/>
          </p:nvSpPr>
          <p:spPr>
            <a:xfrm rot="0">
              <a:off x="366770" y="5299831"/>
              <a:ext cx="3167599" cy="1578791"/>
            </a:xfrm>
            <a:prstGeom prst="rect">
              <a:avLst/>
            </a:prstGeom>
          </p:spPr>
          <p:txBody>
            <a:bodyPr anchor="t" rtlCol="false" tIns="0" lIns="0" bIns="0" rIns="0">
              <a:spAutoFit/>
            </a:bodyPr>
            <a:lstStyle/>
            <a:p>
              <a:pPr algn="ctr">
                <a:lnSpc>
                  <a:spcPts val="3181"/>
                </a:lnSpc>
                <a:spcBef>
                  <a:spcPct val="0"/>
                </a:spcBef>
              </a:pPr>
              <a:r>
                <a:rPr lang="en-US" b="true" sz="2272">
                  <a:solidFill>
                    <a:srgbClr val="FFFFFF"/>
                  </a:solidFill>
                  <a:latin typeface="Montserrat Bold"/>
                  <a:ea typeface="Montserrat Bold"/>
                  <a:cs typeface="Montserrat Bold"/>
                  <a:sym typeface="Montserrat Bold"/>
                </a:rPr>
                <a:t>Signalisation Horizontale et Verticale </a:t>
              </a:r>
            </a:p>
          </p:txBody>
        </p:sp>
        <p:sp>
          <p:nvSpPr>
            <p:cNvPr name="TextBox 33" id="33"/>
            <p:cNvSpPr txBox="true"/>
            <p:nvPr/>
          </p:nvSpPr>
          <p:spPr>
            <a:xfrm rot="0">
              <a:off x="5172258" y="5856832"/>
              <a:ext cx="3075466" cy="2005480"/>
            </a:xfrm>
            <a:prstGeom prst="rect">
              <a:avLst/>
            </a:prstGeom>
          </p:spPr>
          <p:txBody>
            <a:bodyPr anchor="t" rtlCol="false" tIns="0" lIns="0" bIns="0" rIns="0">
              <a:spAutoFit/>
            </a:bodyPr>
            <a:lstStyle/>
            <a:p>
              <a:pPr algn="ctr">
                <a:lnSpc>
                  <a:spcPts val="3069"/>
                </a:lnSpc>
                <a:spcBef>
                  <a:spcPct val="0"/>
                </a:spcBef>
              </a:pPr>
              <a:r>
                <a:rPr lang="en-US" b="true" sz="2192">
                  <a:solidFill>
                    <a:srgbClr val="FFFFFF"/>
                  </a:solidFill>
                  <a:latin typeface="Montserrat Bold"/>
                  <a:ea typeface="Montserrat Bold"/>
                  <a:cs typeface="Montserrat Bold"/>
                  <a:sym typeface="Montserrat Bold"/>
                </a:rPr>
                <a:t>Atelier de Production de Panneau de Signalisation</a:t>
              </a:r>
            </a:p>
          </p:txBody>
        </p:sp>
        <p:sp>
          <p:nvSpPr>
            <p:cNvPr name="TextBox 34" id="34"/>
            <p:cNvSpPr txBox="true"/>
            <p:nvPr/>
          </p:nvSpPr>
          <p:spPr>
            <a:xfrm rot="0">
              <a:off x="5316738" y="3187235"/>
              <a:ext cx="3929486" cy="745939"/>
            </a:xfrm>
            <a:prstGeom prst="rect">
              <a:avLst/>
            </a:prstGeom>
          </p:spPr>
          <p:txBody>
            <a:bodyPr anchor="t" rtlCol="false" tIns="0" lIns="0" bIns="0" rIns="0">
              <a:spAutoFit/>
            </a:bodyPr>
            <a:lstStyle/>
            <a:p>
              <a:pPr algn="ctr">
                <a:lnSpc>
                  <a:spcPts val="4774"/>
                </a:lnSpc>
                <a:spcBef>
                  <a:spcPct val="0"/>
                </a:spcBef>
              </a:pPr>
              <a:r>
                <a:rPr lang="en-US" sz="3410">
                  <a:solidFill>
                    <a:srgbClr val="FFFFFF"/>
                  </a:solidFill>
                  <a:latin typeface="Montserrat"/>
                  <a:ea typeface="Montserrat"/>
                  <a:cs typeface="Montserrat"/>
                  <a:sym typeface="Montserrat"/>
                </a:rPr>
                <a:t>Crée en </a:t>
              </a:r>
              <a:r>
                <a:rPr lang="en-US" b="true" sz="3410">
                  <a:solidFill>
                    <a:srgbClr val="FFFFFF"/>
                  </a:solidFill>
                  <a:latin typeface="Montserrat Bold"/>
                  <a:ea typeface="Montserrat Bold"/>
                  <a:cs typeface="Montserrat Bold"/>
                  <a:sym typeface="Montserrat Bold"/>
                </a:rPr>
                <a:t>2008</a:t>
              </a:r>
            </a:p>
          </p:txBody>
        </p:sp>
        <p:sp>
          <p:nvSpPr>
            <p:cNvPr name="TextBox 35" id="35"/>
            <p:cNvSpPr txBox="true"/>
            <p:nvPr/>
          </p:nvSpPr>
          <p:spPr>
            <a:xfrm rot="0">
              <a:off x="5316738" y="5075005"/>
              <a:ext cx="3929486" cy="745939"/>
            </a:xfrm>
            <a:prstGeom prst="rect">
              <a:avLst/>
            </a:prstGeom>
          </p:spPr>
          <p:txBody>
            <a:bodyPr anchor="t" rtlCol="false" tIns="0" lIns="0" bIns="0" rIns="0">
              <a:spAutoFit/>
            </a:bodyPr>
            <a:lstStyle/>
            <a:p>
              <a:pPr algn="ctr">
                <a:lnSpc>
                  <a:spcPts val="4774"/>
                </a:lnSpc>
                <a:spcBef>
                  <a:spcPct val="0"/>
                </a:spcBef>
              </a:pPr>
              <a:r>
                <a:rPr lang="en-US" sz="3410">
                  <a:solidFill>
                    <a:srgbClr val="FFFFFF"/>
                  </a:solidFill>
                  <a:latin typeface="Montserrat"/>
                  <a:ea typeface="Montserrat"/>
                  <a:cs typeface="Montserrat"/>
                  <a:sym typeface="Montserrat"/>
                </a:rPr>
                <a:t>Point Fort: </a:t>
              </a:r>
            </a:p>
          </p:txBody>
        </p:sp>
        <p:sp>
          <p:nvSpPr>
            <p:cNvPr name="Freeform 36" id="36"/>
            <p:cNvSpPr/>
            <p:nvPr/>
          </p:nvSpPr>
          <p:spPr>
            <a:xfrm flipH="false" flipV="false" rot="0">
              <a:off x="1443165" y="6998302"/>
              <a:ext cx="1063864" cy="1063864"/>
            </a:xfrm>
            <a:custGeom>
              <a:avLst/>
              <a:gdLst/>
              <a:ahLst/>
              <a:cxnLst/>
              <a:rect r="r" b="b" t="t" l="l"/>
              <a:pathLst>
                <a:path h="1063864" w="1063864">
                  <a:moveTo>
                    <a:pt x="0" y="0"/>
                  </a:moveTo>
                  <a:lnTo>
                    <a:pt x="1063864" y="0"/>
                  </a:lnTo>
                  <a:lnTo>
                    <a:pt x="1063864" y="1063864"/>
                  </a:lnTo>
                  <a:lnTo>
                    <a:pt x="0" y="1063864"/>
                  </a:lnTo>
                  <a:lnTo>
                    <a:pt x="0" y="0"/>
                  </a:lnTo>
                  <a:close/>
                </a:path>
              </a:pathLst>
            </a:custGeom>
            <a:blipFill>
              <a:blip r:embed="rId16"/>
              <a:stretch>
                <a:fillRect l="0" t="0" r="0" b="0"/>
              </a:stretch>
            </a:blipFill>
          </p:spPr>
        </p:sp>
        <p:sp>
          <p:nvSpPr>
            <p:cNvPr name="Freeform 37" id="37"/>
            <p:cNvSpPr/>
            <p:nvPr/>
          </p:nvSpPr>
          <p:spPr>
            <a:xfrm flipH="false" flipV="false" rot="0">
              <a:off x="3500347" y="5126178"/>
              <a:ext cx="972824" cy="972824"/>
            </a:xfrm>
            <a:custGeom>
              <a:avLst/>
              <a:gdLst/>
              <a:ahLst/>
              <a:cxnLst/>
              <a:rect r="r" b="b" t="t" l="l"/>
              <a:pathLst>
                <a:path h="972824" w="972824">
                  <a:moveTo>
                    <a:pt x="0" y="0"/>
                  </a:moveTo>
                  <a:lnTo>
                    <a:pt x="972824" y="0"/>
                  </a:lnTo>
                  <a:lnTo>
                    <a:pt x="972824" y="972824"/>
                  </a:lnTo>
                  <a:lnTo>
                    <a:pt x="0" y="972824"/>
                  </a:lnTo>
                  <a:lnTo>
                    <a:pt x="0" y="0"/>
                  </a:lnTo>
                  <a:close/>
                </a:path>
              </a:pathLst>
            </a:custGeom>
            <a:blipFill>
              <a:blip r:embed="rId17"/>
              <a:stretch>
                <a:fillRect l="0" t="0" r="0" b="0"/>
              </a:stretch>
            </a:blipFill>
          </p:spPr>
        </p:sp>
        <p:sp>
          <p:nvSpPr>
            <p:cNvPr name="Freeform 38" id="38"/>
            <p:cNvSpPr/>
            <p:nvPr/>
          </p:nvSpPr>
          <p:spPr>
            <a:xfrm flipH="false" flipV="false" rot="0">
              <a:off x="5386423" y="8062166"/>
              <a:ext cx="1412814" cy="1236212"/>
            </a:xfrm>
            <a:custGeom>
              <a:avLst/>
              <a:gdLst/>
              <a:ahLst/>
              <a:cxnLst/>
              <a:rect r="r" b="b" t="t" l="l"/>
              <a:pathLst>
                <a:path h="1236212" w="1412814">
                  <a:moveTo>
                    <a:pt x="0" y="0"/>
                  </a:moveTo>
                  <a:lnTo>
                    <a:pt x="1412814" y="0"/>
                  </a:lnTo>
                  <a:lnTo>
                    <a:pt x="1412814" y="1236212"/>
                  </a:lnTo>
                  <a:lnTo>
                    <a:pt x="0" y="123621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9" id="39"/>
            <p:cNvSpPr/>
            <p:nvPr/>
          </p:nvSpPr>
          <p:spPr>
            <a:xfrm flipH="false" flipV="false" rot="0">
              <a:off x="8203024" y="6099002"/>
              <a:ext cx="1039523" cy="892100"/>
            </a:xfrm>
            <a:custGeom>
              <a:avLst/>
              <a:gdLst/>
              <a:ahLst/>
              <a:cxnLst/>
              <a:rect r="r" b="b" t="t" l="l"/>
              <a:pathLst>
                <a:path h="892100" w="1039523">
                  <a:moveTo>
                    <a:pt x="0" y="0"/>
                  </a:moveTo>
                  <a:lnTo>
                    <a:pt x="1039522" y="0"/>
                  </a:lnTo>
                  <a:lnTo>
                    <a:pt x="1039522" y="892100"/>
                  </a:lnTo>
                  <a:lnTo>
                    <a:pt x="0" y="8921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TextBox 40" id="40"/>
          <p:cNvSpPr txBox="true"/>
          <p:nvPr/>
        </p:nvSpPr>
        <p:spPr>
          <a:xfrm rot="5400000">
            <a:off x="15790479" y="5038924"/>
            <a:ext cx="3230556" cy="396240"/>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Montserrat Bold"/>
                <a:ea typeface="Montserrat Bold"/>
                <a:cs typeface="Montserrat Bold"/>
                <a:sym typeface="Montserrat Bold"/>
              </a:rPr>
              <a:t>VAUX-LE-PÉNIL (77)</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722230" y="2486794"/>
            <a:ext cx="20624592" cy="7326120"/>
            <a:chOff x="0" y="0"/>
            <a:chExt cx="5431991" cy="1929513"/>
          </a:xfrm>
        </p:grpSpPr>
        <p:sp>
          <p:nvSpPr>
            <p:cNvPr name="Freeform 4" id="4"/>
            <p:cNvSpPr/>
            <p:nvPr/>
          </p:nvSpPr>
          <p:spPr>
            <a:xfrm flipH="false" flipV="false" rot="0">
              <a:off x="0" y="0"/>
              <a:ext cx="5431991" cy="1929513"/>
            </a:xfrm>
            <a:custGeom>
              <a:avLst/>
              <a:gdLst/>
              <a:ahLst/>
              <a:cxnLst/>
              <a:rect r="r" b="b" t="t" l="l"/>
              <a:pathLst>
                <a:path h="1929513" w="5431991">
                  <a:moveTo>
                    <a:pt x="19144" y="0"/>
                  </a:moveTo>
                  <a:lnTo>
                    <a:pt x="5412847" y="0"/>
                  </a:lnTo>
                  <a:cubicBezTo>
                    <a:pt x="5423420" y="0"/>
                    <a:pt x="5431991" y="8571"/>
                    <a:pt x="5431991" y="19144"/>
                  </a:cubicBezTo>
                  <a:lnTo>
                    <a:pt x="5431991" y="1910369"/>
                  </a:lnTo>
                  <a:cubicBezTo>
                    <a:pt x="5431991" y="1920942"/>
                    <a:pt x="5423420" y="1929513"/>
                    <a:pt x="5412847" y="1929513"/>
                  </a:cubicBezTo>
                  <a:lnTo>
                    <a:pt x="19144" y="1929513"/>
                  </a:lnTo>
                  <a:cubicBezTo>
                    <a:pt x="14067" y="1929513"/>
                    <a:pt x="9197" y="1927496"/>
                    <a:pt x="5607" y="1923906"/>
                  </a:cubicBezTo>
                  <a:cubicBezTo>
                    <a:pt x="2017" y="1920316"/>
                    <a:pt x="0" y="1915446"/>
                    <a:pt x="0" y="1910369"/>
                  </a:cubicBezTo>
                  <a:lnTo>
                    <a:pt x="0" y="19144"/>
                  </a:lnTo>
                  <a:cubicBezTo>
                    <a:pt x="0" y="8571"/>
                    <a:pt x="8571" y="0"/>
                    <a:pt x="19144" y="0"/>
                  </a:cubicBezTo>
                  <a:close/>
                </a:path>
              </a:pathLst>
            </a:custGeom>
            <a:solidFill>
              <a:srgbClr val="B01830"/>
            </a:solidFill>
          </p:spPr>
        </p:sp>
        <p:sp>
          <p:nvSpPr>
            <p:cNvPr name="TextBox 5" id="5"/>
            <p:cNvSpPr txBox="true"/>
            <p:nvPr/>
          </p:nvSpPr>
          <p:spPr>
            <a:xfrm>
              <a:off x="0" y="-38100"/>
              <a:ext cx="5431991" cy="1967613"/>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8723439" y="-477718"/>
            <a:ext cx="8675765" cy="9474828"/>
            <a:chOff x="0" y="0"/>
            <a:chExt cx="1344103" cy="1467899"/>
          </a:xfrm>
        </p:grpSpPr>
        <p:sp>
          <p:nvSpPr>
            <p:cNvPr name="Freeform 7" id="7"/>
            <p:cNvSpPr/>
            <p:nvPr/>
          </p:nvSpPr>
          <p:spPr>
            <a:xfrm flipH="false" flipV="false" rot="0">
              <a:off x="0" y="0"/>
              <a:ext cx="1344103" cy="1467899"/>
            </a:xfrm>
            <a:custGeom>
              <a:avLst/>
              <a:gdLst/>
              <a:ahLst/>
              <a:cxnLst/>
              <a:rect r="r" b="b" t="t" l="l"/>
              <a:pathLst>
                <a:path h="1467899" w="1344103">
                  <a:moveTo>
                    <a:pt x="20524" y="0"/>
                  </a:moveTo>
                  <a:lnTo>
                    <a:pt x="1323579" y="0"/>
                  </a:lnTo>
                  <a:cubicBezTo>
                    <a:pt x="1334914" y="0"/>
                    <a:pt x="1344103" y="9189"/>
                    <a:pt x="1344103" y="20524"/>
                  </a:cubicBezTo>
                  <a:lnTo>
                    <a:pt x="1344103" y="1447374"/>
                  </a:lnTo>
                  <a:cubicBezTo>
                    <a:pt x="1344103" y="1458710"/>
                    <a:pt x="1334914" y="1467899"/>
                    <a:pt x="1323579" y="1467899"/>
                  </a:cubicBezTo>
                  <a:lnTo>
                    <a:pt x="20524" y="1467899"/>
                  </a:lnTo>
                  <a:cubicBezTo>
                    <a:pt x="9189" y="1467899"/>
                    <a:pt x="0" y="1458710"/>
                    <a:pt x="0" y="1447374"/>
                  </a:cubicBezTo>
                  <a:lnTo>
                    <a:pt x="0" y="20524"/>
                  </a:lnTo>
                  <a:cubicBezTo>
                    <a:pt x="0" y="9189"/>
                    <a:pt x="9189" y="0"/>
                    <a:pt x="20524" y="0"/>
                  </a:cubicBezTo>
                  <a:close/>
                </a:path>
              </a:pathLst>
            </a:custGeom>
            <a:blipFill>
              <a:blip r:embed="rId3"/>
              <a:stretch>
                <a:fillRect l="-63884" t="0" r="-5927" b="0"/>
              </a:stretch>
            </a:blipFill>
            <a:ln w="28575" cap="rnd">
              <a:solidFill>
                <a:srgbClr val="0F245B"/>
              </a:solidFill>
              <a:prstDash val="solid"/>
              <a:round/>
            </a:ln>
          </p:spPr>
        </p:sp>
      </p:grpSp>
      <p:sp>
        <p:nvSpPr>
          <p:cNvPr name="Freeform 8" id="8"/>
          <p:cNvSpPr/>
          <p:nvPr/>
        </p:nvSpPr>
        <p:spPr>
          <a:xfrm flipH="false" flipV="false" rot="0">
            <a:off x="11307670" y="8997110"/>
            <a:ext cx="5020332" cy="815804"/>
          </a:xfrm>
          <a:custGeom>
            <a:avLst/>
            <a:gdLst/>
            <a:ahLst/>
            <a:cxnLst/>
            <a:rect r="r" b="b" t="t" l="l"/>
            <a:pathLst>
              <a:path h="815804" w="5020332">
                <a:moveTo>
                  <a:pt x="0" y="0"/>
                </a:moveTo>
                <a:lnTo>
                  <a:pt x="5020331" y="0"/>
                </a:lnTo>
                <a:lnTo>
                  <a:pt x="5020331" y="815804"/>
                </a:lnTo>
                <a:lnTo>
                  <a:pt x="0" y="815804"/>
                </a:lnTo>
                <a:lnTo>
                  <a:pt x="0" y="0"/>
                </a:lnTo>
                <a:close/>
              </a:path>
            </a:pathLst>
          </a:custGeom>
          <a:blipFill>
            <a:blip r:embed="rId4">
              <a:alphaModFix amt="37000"/>
            </a:blip>
            <a:stretch>
              <a:fillRect l="0" t="0" r="0" b="0"/>
            </a:stretch>
          </a:blipFill>
        </p:spPr>
      </p:sp>
      <p:grpSp>
        <p:nvGrpSpPr>
          <p:cNvPr name="Group 9" id="9"/>
          <p:cNvGrpSpPr/>
          <p:nvPr/>
        </p:nvGrpSpPr>
        <p:grpSpPr>
          <a:xfrm rot="0">
            <a:off x="16830514" y="2978180"/>
            <a:ext cx="1137379" cy="4330641"/>
            <a:chOff x="0" y="0"/>
            <a:chExt cx="299557" cy="1140580"/>
          </a:xfrm>
        </p:grpSpPr>
        <p:sp>
          <p:nvSpPr>
            <p:cNvPr name="Freeform 10" id="10"/>
            <p:cNvSpPr/>
            <p:nvPr/>
          </p:nvSpPr>
          <p:spPr>
            <a:xfrm flipH="false" flipV="false" rot="0">
              <a:off x="0" y="0"/>
              <a:ext cx="299557" cy="1140580"/>
            </a:xfrm>
            <a:custGeom>
              <a:avLst/>
              <a:gdLst/>
              <a:ahLst/>
              <a:cxnLst/>
              <a:rect r="r" b="b" t="t" l="l"/>
              <a:pathLst>
                <a:path h="1140580" w="299557">
                  <a:moveTo>
                    <a:pt x="149778" y="0"/>
                  </a:moveTo>
                  <a:lnTo>
                    <a:pt x="149778" y="0"/>
                  </a:lnTo>
                  <a:cubicBezTo>
                    <a:pt x="189502" y="0"/>
                    <a:pt x="227599" y="15780"/>
                    <a:pt x="255687" y="43869"/>
                  </a:cubicBezTo>
                  <a:cubicBezTo>
                    <a:pt x="283776" y="71958"/>
                    <a:pt x="299557" y="110055"/>
                    <a:pt x="299557" y="149778"/>
                  </a:cubicBezTo>
                  <a:lnTo>
                    <a:pt x="299557" y="990802"/>
                  </a:lnTo>
                  <a:cubicBezTo>
                    <a:pt x="299557" y="1030526"/>
                    <a:pt x="283776" y="1068622"/>
                    <a:pt x="255687" y="1096711"/>
                  </a:cubicBezTo>
                  <a:cubicBezTo>
                    <a:pt x="227599" y="1124800"/>
                    <a:pt x="189502" y="1140580"/>
                    <a:pt x="149778" y="1140580"/>
                  </a:cubicBezTo>
                  <a:lnTo>
                    <a:pt x="149778" y="1140580"/>
                  </a:lnTo>
                  <a:cubicBezTo>
                    <a:pt x="110055" y="1140580"/>
                    <a:pt x="71958" y="1124800"/>
                    <a:pt x="43869" y="1096711"/>
                  </a:cubicBezTo>
                  <a:cubicBezTo>
                    <a:pt x="15780" y="1068622"/>
                    <a:pt x="0" y="1030526"/>
                    <a:pt x="0" y="990802"/>
                  </a:cubicBezTo>
                  <a:lnTo>
                    <a:pt x="0" y="149778"/>
                  </a:lnTo>
                  <a:cubicBezTo>
                    <a:pt x="0" y="110055"/>
                    <a:pt x="15780" y="71958"/>
                    <a:pt x="43869" y="43869"/>
                  </a:cubicBezTo>
                  <a:cubicBezTo>
                    <a:pt x="71958" y="15780"/>
                    <a:pt x="110055" y="0"/>
                    <a:pt x="149778" y="0"/>
                  </a:cubicBezTo>
                  <a:close/>
                </a:path>
              </a:pathLst>
            </a:custGeom>
            <a:solidFill>
              <a:srgbClr val="222222"/>
            </a:solidFill>
          </p:spPr>
        </p:sp>
        <p:sp>
          <p:nvSpPr>
            <p:cNvPr name="TextBox 11" id="11"/>
            <p:cNvSpPr txBox="true"/>
            <p:nvPr/>
          </p:nvSpPr>
          <p:spPr>
            <a:xfrm>
              <a:off x="0" y="-38100"/>
              <a:ext cx="299557" cy="1178680"/>
            </a:xfrm>
            <a:prstGeom prst="rect">
              <a:avLst/>
            </a:prstGeom>
          </p:spPr>
          <p:txBody>
            <a:bodyPr anchor="ctr" rtlCol="false" tIns="50800" lIns="50800" bIns="50800" rIns="50800"/>
            <a:lstStyle/>
            <a:p>
              <a:pPr algn="ctr">
                <a:lnSpc>
                  <a:spcPts val="2986"/>
                </a:lnSpc>
              </a:pPr>
            </a:p>
          </p:txBody>
        </p:sp>
      </p:grpSp>
      <p:sp>
        <p:nvSpPr>
          <p:cNvPr name="Freeform 12" id="12"/>
          <p:cNvSpPr/>
          <p:nvPr/>
        </p:nvSpPr>
        <p:spPr>
          <a:xfrm flipH="false" flipV="false" rot="0">
            <a:off x="17578274" y="8717115"/>
            <a:ext cx="559990" cy="559990"/>
          </a:xfrm>
          <a:custGeom>
            <a:avLst/>
            <a:gdLst/>
            <a:ahLst/>
            <a:cxnLst/>
            <a:rect r="r" b="b" t="t" l="l"/>
            <a:pathLst>
              <a:path h="559990" w="559990">
                <a:moveTo>
                  <a:pt x="0" y="0"/>
                </a:moveTo>
                <a:lnTo>
                  <a:pt x="559989" y="0"/>
                </a:lnTo>
                <a:lnTo>
                  <a:pt x="559989" y="559990"/>
                </a:lnTo>
                <a:lnTo>
                  <a:pt x="0" y="5599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028700" y="265262"/>
            <a:ext cx="6644133" cy="1893408"/>
          </a:xfrm>
          <a:custGeom>
            <a:avLst/>
            <a:gdLst/>
            <a:ahLst/>
            <a:cxnLst/>
            <a:rect r="r" b="b" t="t" l="l"/>
            <a:pathLst>
              <a:path h="1893408" w="6644133">
                <a:moveTo>
                  <a:pt x="0" y="0"/>
                </a:moveTo>
                <a:lnTo>
                  <a:pt x="6644133" y="0"/>
                </a:lnTo>
                <a:lnTo>
                  <a:pt x="6644133" y="1893408"/>
                </a:lnTo>
                <a:lnTo>
                  <a:pt x="0" y="1893408"/>
                </a:lnTo>
                <a:lnTo>
                  <a:pt x="0" y="0"/>
                </a:lnTo>
                <a:close/>
              </a:path>
            </a:pathLst>
          </a:custGeom>
          <a:blipFill>
            <a:blip r:embed="rId7"/>
            <a:stretch>
              <a:fillRect l="0" t="-29505" r="0" b="-28842"/>
            </a:stretch>
          </a:blipFill>
        </p:spPr>
      </p:sp>
      <p:grpSp>
        <p:nvGrpSpPr>
          <p:cNvPr name="Group 14" id="14"/>
          <p:cNvGrpSpPr/>
          <p:nvPr/>
        </p:nvGrpSpPr>
        <p:grpSpPr>
          <a:xfrm rot="0">
            <a:off x="678288" y="2627818"/>
            <a:ext cx="3391201" cy="3391201"/>
            <a:chOff x="0" y="0"/>
            <a:chExt cx="558800" cy="558800"/>
          </a:xfrm>
        </p:grpSpPr>
        <p:sp>
          <p:nvSpPr>
            <p:cNvPr name="Freeform 15" id="15"/>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222222"/>
            </a:solidFill>
          </p:spPr>
        </p:sp>
        <p:sp>
          <p:nvSpPr>
            <p:cNvPr name="TextBox 16" id="16"/>
            <p:cNvSpPr txBox="true"/>
            <p:nvPr/>
          </p:nvSpPr>
          <p:spPr>
            <a:xfrm>
              <a:off x="165100" y="127000"/>
              <a:ext cx="393700" cy="431800"/>
            </a:xfrm>
            <a:prstGeom prst="rect">
              <a:avLst/>
            </a:prstGeom>
          </p:spPr>
          <p:txBody>
            <a:bodyPr anchor="ctr" rtlCol="false" tIns="68053" lIns="68053" bIns="68053" rIns="68053"/>
            <a:lstStyle/>
            <a:p>
              <a:pPr algn="ctr">
                <a:lnSpc>
                  <a:spcPts val="2986"/>
                </a:lnSpc>
              </a:pPr>
            </a:p>
          </p:txBody>
        </p:sp>
      </p:grpSp>
      <p:grpSp>
        <p:nvGrpSpPr>
          <p:cNvPr name="Group 17" id="17"/>
          <p:cNvGrpSpPr/>
          <p:nvPr/>
        </p:nvGrpSpPr>
        <p:grpSpPr>
          <a:xfrm rot="-10800000">
            <a:off x="4470374" y="6280689"/>
            <a:ext cx="3391201" cy="3391201"/>
            <a:chOff x="0" y="0"/>
            <a:chExt cx="558800" cy="558800"/>
          </a:xfrm>
        </p:grpSpPr>
        <p:sp>
          <p:nvSpPr>
            <p:cNvPr name="Freeform 18" id="18"/>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222222"/>
            </a:solidFill>
          </p:spPr>
        </p:sp>
        <p:sp>
          <p:nvSpPr>
            <p:cNvPr name="TextBox 19" id="19"/>
            <p:cNvSpPr txBox="true"/>
            <p:nvPr/>
          </p:nvSpPr>
          <p:spPr>
            <a:xfrm>
              <a:off x="165100" y="127000"/>
              <a:ext cx="393700" cy="431800"/>
            </a:xfrm>
            <a:prstGeom prst="rect">
              <a:avLst/>
            </a:prstGeom>
          </p:spPr>
          <p:txBody>
            <a:bodyPr anchor="ctr" rtlCol="false" tIns="68053" lIns="68053" bIns="68053" rIns="68053"/>
            <a:lstStyle/>
            <a:p>
              <a:pPr algn="ctr">
                <a:lnSpc>
                  <a:spcPts val="2986"/>
                </a:lnSpc>
              </a:pPr>
            </a:p>
          </p:txBody>
        </p:sp>
      </p:grpSp>
      <p:grpSp>
        <p:nvGrpSpPr>
          <p:cNvPr name="Group 20" id="20"/>
          <p:cNvGrpSpPr/>
          <p:nvPr/>
        </p:nvGrpSpPr>
        <p:grpSpPr>
          <a:xfrm rot="5400000">
            <a:off x="4470374" y="2627818"/>
            <a:ext cx="3391201" cy="3391201"/>
            <a:chOff x="0" y="0"/>
            <a:chExt cx="558800" cy="558800"/>
          </a:xfrm>
        </p:grpSpPr>
        <p:sp>
          <p:nvSpPr>
            <p:cNvPr name="Freeform 21" id="21"/>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222222"/>
            </a:solidFill>
          </p:spPr>
        </p:sp>
        <p:sp>
          <p:nvSpPr>
            <p:cNvPr name="TextBox 22" id="22"/>
            <p:cNvSpPr txBox="true"/>
            <p:nvPr/>
          </p:nvSpPr>
          <p:spPr>
            <a:xfrm>
              <a:off x="165100" y="127000"/>
              <a:ext cx="393700" cy="431800"/>
            </a:xfrm>
            <a:prstGeom prst="rect">
              <a:avLst/>
            </a:prstGeom>
          </p:spPr>
          <p:txBody>
            <a:bodyPr anchor="ctr" rtlCol="false" tIns="68053" lIns="68053" bIns="68053" rIns="68053"/>
            <a:lstStyle/>
            <a:p>
              <a:pPr algn="ctr">
                <a:lnSpc>
                  <a:spcPts val="2986"/>
                </a:lnSpc>
              </a:pPr>
            </a:p>
          </p:txBody>
        </p:sp>
      </p:grpSp>
      <p:grpSp>
        <p:nvGrpSpPr>
          <p:cNvPr name="Group 23" id="23"/>
          <p:cNvGrpSpPr/>
          <p:nvPr/>
        </p:nvGrpSpPr>
        <p:grpSpPr>
          <a:xfrm rot="-5400000">
            <a:off x="678288" y="6280689"/>
            <a:ext cx="3391201" cy="3391201"/>
            <a:chOff x="0" y="0"/>
            <a:chExt cx="558800" cy="558800"/>
          </a:xfrm>
        </p:grpSpPr>
        <p:sp>
          <p:nvSpPr>
            <p:cNvPr name="Freeform 24" id="24"/>
            <p:cNvSpPr/>
            <p:nvPr/>
          </p:nvSpPr>
          <p:spPr>
            <a:xfrm flipH="false" flipV="false" rot="0">
              <a:off x="0" y="0"/>
              <a:ext cx="558800" cy="558800"/>
            </a:xfrm>
            <a:custGeom>
              <a:avLst/>
              <a:gdLst/>
              <a:ahLst/>
              <a:cxnLst/>
              <a:rect r="r" b="b" t="t" l="l"/>
              <a:pathLst>
                <a:path h="558800" w="558800">
                  <a:moveTo>
                    <a:pt x="0" y="558800"/>
                  </a:moveTo>
                  <a:cubicBezTo>
                    <a:pt x="0" y="411634"/>
                    <a:pt x="59606" y="267731"/>
                    <a:pt x="163669" y="163669"/>
                  </a:cubicBezTo>
                  <a:cubicBezTo>
                    <a:pt x="267731" y="59606"/>
                    <a:pt x="411634" y="0"/>
                    <a:pt x="558800" y="0"/>
                  </a:cubicBezTo>
                  <a:lnTo>
                    <a:pt x="558800" y="558800"/>
                  </a:lnTo>
                  <a:lnTo>
                    <a:pt x="0" y="558800"/>
                  </a:lnTo>
                  <a:close/>
                </a:path>
              </a:pathLst>
            </a:custGeom>
            <a:solidFill>
              <a:srgbClr val="222222"/>
            </a:solidFill>
          </p:spPr>
        </p:sp>
        <p:sp>
          <p:nvSpPr>
            <p:cNvPr name="TextBox 25" id="25"/>
            <p:cNvSpPr txBox="true"/>
            <p:nvPr/>
          </p:nvSpPr>
          <p:spPr>
            <a:xfrm>
              <a:off x="165100" y="127000"/>
              <a:ext cx="393700" cy="431800"/>
            </a:xfrm>
            <a:prstGeom prst="rect">
              <a:avLst/>
            </a:prstGeom>
          </p:spPr>
          <p:txBody>
            <a:bodyPr anchor="ctr" rtlCol="false" tIns="68053" lIns="68053" bIns="68053" rIns="68053"/>
            <a:lstStyle/>
            <a:p>
              <a:pPr algn="ctr">
                <a:lnSpc>
                  <a:spcPts val="2986"/>
                </a:lnSpc>
              </a:pPr>
            </a:p>
          </p:txBody>
        </p:sp>
      </p:grpSp>
      <p:sp>
        <p:nvSpPr>
          <p:cNvPr name="Freeform 26" id="26"/>
          <p:cNvSpPr/>
          <p:nvPr/>
        </p:nvSpPr>
        <p:spPr>
          <a:xfrm flipH="false" flipV="false" rot="0">
            <a:off x="2259614" y="3034439"/>
            <a:ext cx="1399672" cy="1496976"/>
          </a:xfrm>
          <a:custGeom>
            <a:avLst/>
            <a:gdLst/>
            <a:ahLst/>
            <a:cxnLst/>
            <a:rect r="r" b="b" t="t" l="l"/>
            <a:pathLst>
              <a:path h="1496976" w="1399672">
                <a:moveTo>
                  <a:pt x="0" y="0"/>
                </a:moveTo>
                <a:lnTo>
                  <a:pt x="1399673" y="0"/>
                </a:lnTo>
                <a:lnTo>
                  <a:pt x="1399673" y="1496976"/>
                </a:lnTo>
                <a:lnTo>
                  <a:pt x="0" y="149697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7" id="27"/>
          <p:cNvSpPr/>
          <p:nvPr/>
        </p:nvSpPr>
        <p:spPr>
          <a:xfrm flipH="false" flipV="false" rot="0">
            <a:off x="5139077" y="4203382"/>
            <a:ext cx="1129251" cy="985272"/>
          </a:xfrm>
          <a:custGeom>
            <a:avLst/>
            <a:gdLst/>
            <a:ahLst/>
            <a:cxnLst/>
            <a:rect r="r" b="b" t="t" l="l"/>
            <a:pathLst>
              <a:path h="985272" w="1129251">
                <a:moveTo>
                  <a:pt x="0" y="0"/>
                </a:moveTo>
                <a:lnTo>
                  <a:pt x="1129251" y="0"/>
                </a:lnTo>
                <a:lnTo>
                  <a:pt x="1129251" y="985272"/>
                </a:lnTo>
                <a:lnTo>
                  <a:pt x="0" y="9852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2853615" y="8647145"/>
            <a:ext cx="805672" cy="607275"/>
          </a:xfrm>
          <a:custGeom>
            <a:avLst/>
            <a:gdLst/>
            <a:ahLst/>
            <a:cxnLst/>
            <a:rect r="r" b="b" t="t" l="l"/>
            <a:pathLst>
              <a:path h="607275" w="805672">
                <a:moveTo>
                  <a:pt x="0" y="0"/>
                </a:moveTo>
                <a:lnTo>
                  <a:pt x="805672" y="0"/>
                </a:lnTo>
                <a:lnTo>
                  <a:pt x="805672" y="607275"/>
                </a:lnTo>
                <a:lnTo>
                  <a:pt x="0" y="60727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9" id="29"/>
          <p:cNvSpPr/>
          <p:nvPr/>
        </p:nvSpPr>
        <p:spPr>
          <a:xfrm flipH="false" flipV="false" rot="0">
            <a:off x="3269541" y="7382132"/>
            <a:ext cx="779491" cy="1018942"/>
          </a:xfrm>
          <a:custGeom>
            <a:avLst/>
            <a:gdLst/>
            <a:ahLst/>
            <a:cxnLst/>
            <a:rect r="r" b="b" t="t" l="l"/>
            <a:pathLst>
              <a:path h="1018942" w="779491">
                <a:moveTo>
                  <a:pt x="0" y="0"/>
                </a:moveTo>
                <a:lnTo>
                  <a:pt x="779491" y="0"/>
                </a:lnTo>
                <a:lnTo>
                  <a:pt x="779491" y="1018943"/>
                </a:lnTo>
                <a:lnTo>
                  <a:pt x="0" y="101894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0" id="30"/>
          <p:cNvSpPr/>
          <p:nvPr/>
        </p:nvSpPr>
        <p:spPr>
          <a:xfrm flipH="false" flipV="false" rot="0">
            <a:off x="922922" y="6390501"/>
            <a:ext cx="707777" cy="991631"/>
          </a:xfrm>
          <a:custGeom>
            <a:avLst/>
            <a:gdLst/>
            <a:ahLst/>
            <a:cxnLst/>
            <a:rect r="r" b="b" t="t" l="l"/>
            <a:pathLst>
              <a:path h="991631" w="707777">
                <a:moveTo>
                  <a:pt x="0" y="0"/>
                </a:moveTo>
                <a:lnTo>
                  <a:pt x="707777" y="0"/>
                </a:lnTo>
                <a:lnTo>
                  <a:pt x="707777" y="991631"/>
                </a:lnTo>
                <a:lnTo>
                  <a:pt x="0" y="9916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31" id="31"/>
          <p:cNvSpPr txBox="true"/>
          <p:nvPr/>
        </p:nvSpPr>
        <p:spPr>
          <a:xfrm rot="0">
            <a:off x="1276811" y="4638868"/>
            <a:ext cx="2508978" cy="1151803"/>
          </a:xfrm>
          <a:prstGeom prst="rect">
            <a:avLst/>
          </a:prstGeom>
        </p:spPr>
        <p:txBody>
          <a:bodyPr anchor="t" rtlCol="false" tIns="0" lIns="0" bIns="0" rIns="0">
            <a:spAutoFit/>
          </a:bodyPr>
          <a:lstStyle/>
          <a:p>
            <a:pPr algn="ctr">
              <a:lnSpc>
                <a:spcPts val="4666"/>
              </a:lnSpc>
              <a:spcBef>
                <a:spcPct val="0"/>
              </a:spcBef>
            </a:pPr>
            <a:r>
              <a:rPr lang="en-US" b="true" sz="3333">
                <a:solidFill>
                  <a:srgbClr val="FFFFFF"/>
                </a:solidFill>
                <a:latin typeface="Montserrat Bold"/>
                <a:ea typeface="Montserrat Bold"/>
                <a:cs typeface="Montserrat Bold"/>
                <a:sym typeface="Montserrat Bold"/>
              </a:rPr>
              <a:t>22</a:t>
            </a:r>
            <a:r>
              <a:rPr lang="en-US" b="true" sz="3333">
                <a:solidFill>
                  <a:srgbClr val="FFFFFF"/>
                </a:solidFill>
                <a:latin typeface="Montserrat Bold"/>
                <a:ea typeface="Montserrat Bold"/>
                <a:cs typeface="Montserrat Bold"/>
                <a:sym typeface="Montserrat Bold"/>
              </a:rPr>
              <a:t> </a:t>
            </a:r>
            <a:r>
              <a:rPr lang="en-US" sz="3333">
                <a:solidFill>
                  <a:srgbClr val="FFFFFF"/>
                </a:solidFill>
                <a:latin typeface="Montserrat"/>
                <a:ea typeface="Montserrat"/>
                <a:cs typeface="Montserrat"/>
                <a:sym typeface="Montserrat"/>
              </a:rPr>
              <a:t>millions € CA</a:t>
            </a:r>
          </a:p>
        </p:txBody>
      </p:sp>
      <p:sp>
        <p:nvSpPr>
          <p:cNvPr name="TextBox 32" id="32"/>
          <p:cNvSpPr txBox="true"/>
          <p:nvPr/>
        </p:nvSpPr>
        <p:spPr>
          <a:xfrm rot="0">
            <a:off x="1677469" y="6760121"/>
            <a:ext cx="2322352" cy="711416"/>
          </a:xfrm>
          <a:prstGeom prst="rect">
            <a:avLst/>
          </a:prstGeom>
        </p:spPr>
        <p:txBody>
          <a:bodyPr anchor="t" rtlCol="false" tIns="0" lIns="0" bIns="0" rIns="0">
            <a:spAutoFit/>
          </a:bodyPr>
          <a:lstStyle/>
          <a:p>
            <a:pPr algn="ctr">
              <a:lnSpc>
                <a:spcPts val="2889"/>
              </a:lnSpc>
              <a:spcBef>
                <a:spcPct val="0"/>
              </a:spcBef>
            </a:pPr>
            <a:r>
              <a:rPr lang="en-US" b="true" sz="2063">
                <a:solidFill>
                  <a:srgbClr val="FFFFFF"/>
                </a:solidFill>
                <a:latin typeface="Montserrat Bold"/>
                <a:ea typeface="Montserrat Bold"/>
                <a:cs typeface="Montserrat Bold"/>
                <a:sym typeface="Montserrat Bold"/>
              </a:rPr>
              <a:t>Construction de route</a:t>
            </a:r>
          </a:p>
        </p:txBody>
      </p:sp>
      <p:sp>
        <p:nvSpPr>
          <p:cNvPr name="TextBox 33" id="33"/>
          <p:cNvSpPr txBox="true"/>
          <p:nvPr/>
        </p:nvSpPr>
        <p:spPr>
          <a:xfrm rot="0">
            <a:off x="1098438" y="7765634"/>
            <a:ext cx="2322352" cy="711416"/>
          </a:xfrm>
          <a:prstGeom prst="rect">
            <a:avLst/>
          </a:prstGeom>
        </p:spPr>
        <p:txBody>
          <a:bodyPr anchor="t" rtlCol="false" tIns="0" lIns="0" bIns="0" rIns="0">
            <a:spAutoFit/>
          </a:bodyPr>
          <a:lstStyle/>
          <a:p>
            <a:pPr algn="ctr">
              <a:lnSpc>
                <a:spcPts val="2889"/>
              </a:lnSpc>
              <a:spcBef>
                <a:spcPct val="0"/>
              </a:spcBef>
            </a:pPr>
            <a:r>
              <a:rPr lang="en-US" b="true" sz="2063">
                <a:solidFill>
                  <a:srgbClr val="FFFFFF"/>
                </a:solidFill>
                <a:latin typeface="Montserrat Bold"/>
                <a:ea typeface="Montserrat Bold"/>
                <a:cs typeface="Montserrat Bold"/>
                <a:sym typeface="Montserrat Bold"/>
              </a:rPr>
              <a:t>Production enrobée</a:t>
            </a:r>
          </a:p>
        </p:txBody>
      </p:sp>
      <p:sp>
        <p:nvSpPr>
          <p:cNvPr name="TextBox 34" id="34"/>
          <p:cNvSpPr txBox="true"/>
          <p:nvPr/>
        </p:nvSpPr>
        <p:spPr>
          <a:xfrm rot="0">
            <a:off x="4470374" y="7022492"/>
            <a:ext cx="2254805" cy="850466"/>
          </a:xfrm>
          <a:prstGeom prst="rect">
            <a:avLst/>
          </a:prstGeom>
        </p:spPr>
        <p:txBody>
          <a:bodyPr anchor="t" rtlCol="false" tIns="0" lIns="0" bIns="0" rIns="0">
            <a:spAutoFit/>
          </a:bodyPr>
          <a:lstStyle/>
          <a:p>
            <a:pPr algn="ctr">
              <a:lnSpc>
                <a:spcPts val="3470"/>
              </a:lnSpc>
              <a:spcBef>
                <a:spcPct val="0"/>
              </a:spcBef>
            </a:pPr>
            <a:r>
              <a:rPr lang="en-US" b="true" sz="2479">
                <a:solidFill>
                  <a:srgbClr val="FFFFFF"/>
                </a:solidFill>
                <a:latin typeface="Montserrat Bold"/>
                <a:ea typeface="Montserrat Bold"/>
                <a:cs typeface="Montserrat Bold"/>
                <a:sym typeface="Montserrat Bold"/>
              </a:rPr>
              <a:t>Production d’ECF </a:t>
            </a:r>
          </a:p>
        </p:txBody>
      </p:sp>
      <p:sp>
        <p:nvSpPr>
          <p:cNvPr name="TextBox 35" id="35"/>
          <p:cNvSpPr txBox="true"/>
          <p:nvPr/>
        </p:nvSpPr>
        <p:spPr>
          <a:xfrm rot="0">
            <a:off x="4506207" y="3515871"/>
            <a:ext cx="2394992" cy="476962"/>
          </a:xfrm>
          <a:prstGeom prst="rect">
            <a:avLst/>
          </a:prstGeom>
        </p:spPr>
        <p:txBody>
          <a:bodyPr anchor="t" rtlCol="false" tIns="0" lIns="0" bIns="0" rIns="0">
            <a:spAutoFit/>
          </a:bodyPr>
          <a:lstStyle/>
          <a:p>
            <a:pPr algn="ctr">
              <a:lnSpc>
                <a:spcPts val="3879"/>
              </a:lnSpc>
              <a:spcBef>
                <a:spcPct val="0"/>
              </a:spcBef>
            </a:pPr>
            <a:r>
              <a:rPr lang="en-US" sz="2771">
                <a:solidFill>
                  <a:srgbClr val="FFFFFF"/>
                </a:solidFill>
                <a:latin typeface="Montserrat"/>
                <a:ea typeface="Montserrat"/>
                <a:cs typeface="Montserrat"/>
                <a:sym typeface="Montserrat"/>
              </a:rPr>
              <a:t>Crée en </a:t>
            </a:r>
            <a:r>
              <a:rPr lang="en-US" b="true" sz="2771">
                <a:solidFill>
                  <a:srgbClr val="FFFFFF"/>
                </a:solidFill>
                <a:latin typeface="Montserrat Bold"/>
                <a:ea typeface="Montserrat Bold"/>
                <a:cs typeface="Montserrat Bold"/>
                <a:sym typeface="Montserrat Bold"/>
              </a:rPr>
              <a:t>1985</a:t>
            </a:r>
          </a:p>
        </p:txBody>
      </p:sp>
      <p:sp>
        <p:nvSpPr>
          <p:cNvPr name="TextBox 36" id="36"/>
          <p:cNvSpPr txBox="true"/>
          <p:nvPr/>
        </p:nvSpPr>
        <p:spPr>
          <a:xfrm rot="0">
            <a:off x="4576300" y="6333351"/>
            <a:ext cx="2880936" cy="562142"/>
          </a:xfrm>
          <a:prstGeom prst="rect">
            <a:avLst/>
          </a:prstGeom>
        </p:spPr>
        <p:txBody>
          <a:bodyPr anchor="t" rtlCol="false" tIns="0" lIns="0" bIns="0" rIns="0">
            <a:spAutoFit/>
          </a:bodyPr>
          <a:lstStyle/>
          <a:p>
            <a:pPr algn="ctr">
              <a:lnSpc>
                <a:spcPts val="4666"/>
              </a:lnSpc>
              <a:spcBef>
                <a:spcPct val="0"/>
              </a:spcBef>
            </a:pPr>
            <a:r>
              <a:rPr lang="en-US" sz="3333">
                <a:solidFill>
                  <a:srgbClr val="FFFFFF"/>
                </a:solidFill>
                <a:latin typeface="Montserrat"/>
                <a:ea typeface="Montserrat"/>
                <a:cs typeface="Montserrat"/>
                <a:sym typeface="Montserrat"/>
              </a:rPr>
              <a:t>Point Fort: </a:t>
            </a:r>
          </a:p>
        </p:txBody>
      </p:sp>
      <p:sp>
        <p:nvSpPr>
          <p:cNvPr name="TextBox 37" id="37"/>
          <p:cNvSpPr txBox="true"/>
          <p:nvPr/>
        </p:nvSpPr>
        <p:spPr>
          <a:xfrm rot="0">
            <a:off x="4308703" y="5356482"/>
            <a:ext cx="3714542" cy="417562"/>
          </a:xfrm>
          <a:prstGeom prst="rect">
            <a:avLst/>
          </a:prstGeom>
        </p:spPr>
        <p:txBody>
          <a:bodyPr anchor="t" rtlCol="false" tIns="0" lIns="0" bIns="0" rIns="0">
            <a:spAutoFit/>
          </a:bodyPr>
          <a:lstStyle/>
          <a:p>
            <a:pPr algn="ctr">
              <a:lnSpc>
                <a:spcPts val="3470"/>
              </a:lnSpc>
              <a:spcBef>
                <a:spcPct val="0"/>
              </a:spcBef>
            </a:pPr>
            <a:r>
              <a:rPr lang="en-US" sz="2479">
                <a:solidFill>
                  <a:srgbClr val="FFFFFF"/>
                </a:solidFill>
                <a:latin typeface="Montserrat"/>
                <a:ea typeface="Montserrat"/>
                <a:cs typeface="Montserrat"/>
                <a:sym typeface="Montserrat"/>
              </a:rPr>
              <a:t>Acquisition en</a:t>
            </a:r>
            <a:r>
              <a:rPr lang="en-US" b="true" sz="2479">
                <a:solidFill>
                  <a:srgbClr val="FFFFFF"/>
                </a:solidFill>
                <a:latin typeface="Montserrat Bold"/>
                <a:ea typeface="Montserrat Bold"/>
                <a:cs typeface="Montserrat Bold"/>
                <a:sym typeface="Montserrat Bold"/>
              </a:rPr>
              <a:t> 2014</a:t>
            </a:r>
          </a:p>
        </p:txBody>
      </p:sp>
      <p:sp>
        <p:nvSpPr>
          <p:cNvPr name="Freeform 38" id="38"/>
          <p:cNvSpPr/>
          <p:nvPr/>
        </p:nvSpPr>
        <p:spPr>
          <a:xfrm flipH="false" flipV="false" rot="0">
            <a:off x="4671322" y="8268047"/>
            <a:ext cx="1010255" cy="929435"/>
          </a:xfrm>
          <a:custGeom>
            <a:avLst/>
            <a:gdLst/>
            <a:ahLst/>
            <a:cxnLst/>
            <a:rect r="r" b="b" t="t" l="l"/>
            <a:pathLst>
              <a:path h="929435" w="1010255">
                <a:moveTo>
                  <a:pt x="0" y="0"/>
                </a:moveTo>
                <a:lnTo>
                  <a:pt x="1010255" y="0"/>
                </a:lnTo>
                <a:lnTo>
                  <a:pt x="1010255" y="929435"/>
                </a:lnTo>
                <a:lnTo>
                  <a:pt x="0" y="92943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9" id="39"/>
          <p:cNvSpPr/>
          <p:nvPr/>
        </p:nvSpPr>
        <p:spPr>
          <a:xfrm flipH="false" flipV="false" rot="0">
            <a:off x="6148291" y="7592916"/>
            <a:ext cx="825819" cy="827324"/>
          </a:xfrm>
          <a:custGeom>
            <a:avLst/>
            <a:gdLst/>
            <a:ahLst/>
            <a:cxnLst/>
            <a:rect r="r" b="b" t="t" l="l"/>
            <a:pathLst>
              <a:path h="827324" w="825819">
                <a:moveTo>
                  <a:pt x="0" y="0"/>
                </a:moveTo>
                <a:lnTo>
                  <a:pt x="825820" y="0"/>
                </a:lnTo>
                <a:lnTo>
                  <a:pt x="825820" y="827324"/>
                </a:lnTo>
                <a:lnTo>
                  <a:pt x="0" y="82732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40" id="40"/>
          <p:cNvSpPr txBox="true"/>
          <p:nvPr/>
        </p:nvSpPr>
        <p:spPr>
          <a:xfrm rot="5400000">
            <a:off x="16080370" y="4945380"/>
            <a:ext cx="2675767" cy="396240"/>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Montserrat Bold"/>
                <a:ea typeface="Montserrat Bold"/>
                <a:cs typeface="Montserrat Bold"/>
                <a:sym typeface="Montserrat Bold"/>
              </a:rPr>
              <a:t>MÉRÉVILLE (94)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075683" y="-4968169"/>
            <a:ext cx="26877632" cy="10287000"/>
            <a:chOff x="0" y="0"/>
            <a:chExt cx="7078882" cy="2709333"/>
          </a:xfrm>
        </p:grpSpPr>
        <p:sp>
          <p:nvSpPr>
            <p:cNvPr name="Freeform 4" id="4"/>
            <p:cNvSpPr/>
            <p:nvPr/>
          </p:nvSpPr>
          <p:spPr>
            <a:xfrm flipH="false" flipV="false" rot="0">
              <a:off x="0" y="0"/>
              <a:ext cx="7078883" cy="2709333"/>
            </a:xfrm>
            <a:custGeom>
              <a:avLst/>
              <a:gdLst/>
              <a:ahLst/>
              <a:cxnLst/>
              <a:rect r="r" b="b" t="t" l="l"/>
              <a:pathLst>
                <a:path h="2709333" w="7078883">
                  <a:moveTo>
                    <a:pt x="14690" y="0"/>
                  </a:moveTo>
                  <a:lnTo>
                    <a:pt x="7064192" y="0"/>
                  </a:lnTo>
                  <a:cubicBezTo>
                    <a:pt x="7072306" y="0"/>
                    <a:pt x="7078883" y="6577"/>
                    <a:pt x="7078883" y="14690"/>
                  </a:cubicBezTo>
                  <a:lnTo>
                    <a:pt x="7078883" y="2694643"/>
                  </a:lnTo>
                  <a:cubicBezTo>
                    <a:pt x="7078883" y="2698539"/>
                    <a:pt x="7077335" y="2702276"/>
                    <a:pt x="7074580" y="2705031"/>
                  </a:cubicBezTo>
                  <a:cubicBezTo>
                    <a:pt x="7071825" y="2707785"/>
                    <a:pt x="7068089" y="2709333"/>
                    <a:pt x="7064192" y="2709333"/>
                  </a:cubicBezTo>
                  <a:lnTo>
                    <a:pt x="14690" y="2709333"/>
                  </a:lnTo>
                  <a:cubicBezTo>
                    <a:pt x="6577" y="2709333"/>
                    <a:pt x="0" y="2702756"/>
                    <a:pt x="0" y="2694643"/>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2747433"/>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3222792" y="0"/>
            <a:ext cx="9722005" cy="10995258"/>
            <a:chOff x="0" y="0"/>
            <a:chExt cx="1506193" cy="1703453"/>
          </a:xfrm>
        </p:grpSpPr>
        <p:sp>
          <p:nvSpPr>
            <p:cNvPr name="Freeform 7" id="7"/>
            <p:cNvSpPr/>
            <p:nvPr/>
          </p:nvSpPr>
          <p:spPr>
            <a:xfrm flipH="false" flipV="false" rot="0">
              <a:off x="0" y="0"/>
              <a:ext cx="1506193" cy="1703453"/>
            </a:xfrm>
            <a:custGeom>
              <a:avLst/>
              <a:gdLst/>
              <a:ahLst/>
              <a:cxnLst/>
              <a:rect r="r" b="b" t="t" l="l"/>
              <a:pathLst>
                <a:path h="1703453" w="1506193">
                  <a:moveTo>
                    <a:pt x="18316" y="0"/>
                  </a:moveTo>
                  <a:lnTo>
                    <a:pt x="1487877" y="0"/>
                  </a:lnTo>
                  <a:cubicBezTo>
                    <a:pt x="1497993" y="0"/>
                    <a:pt x="1506193" y="8200"/>
                    <a:pt x="1506193" y="18316"/>
                  </a:cubicBezTo>
                  <a:lnTo>
                    <a:pt x="1506193" y="1685138"/>
                  </a:lnTo>
                  <a:cubicBezTo>
                    <a:pt x="1506193" y="1689995"/>
                    <a:pt x="1504263" y="1694654"/>
                    <a:pt x="1500828" y="1698089"/>
                  </a:cubicBezTo>
                  <a:cubicBezTo>
                    <a:pt x="1497394" y="1701523"/>
                    <a:pt x="1492735" y="1703453"/>
                    <a:pt x="1487877" y="1703453"/>
                  </a:cubicBezTo>
                  <a:lnTo>
                    <a:pt x="18316" y="1703453"/>
                  </a:lnTo>
                  <a:cubicBezTo>
                    <a:pt x="13458" y="1703453"/>
                    <a:pt x="8799" y="1701523"/>
                    <a:pt x="5365" y="1698089"/>
                  </a:cubicBezTo>
                  <a:cubicBezTo>
                    <a:pt x="1930" y="1694654"/>
                    <a:pt x="0" y="1689995"/>
                    <a:pt x="0" y="1685138"/>
                  </a:cubicBezTo>
                  <a:lnTo>
                    <a:pt x="0" y="18316"/>
                  </a:lnTo>
                  <a:cubicBezTo>
                    <a:pt x="0" y="13458"/>
                    <a:pt x="1930" y="8799"/>
                    <a:pt x="5365" y="5365"/>
                  </a:cubicBezTo>
                  <a:cubicBezTo>
                    <a:pt x="8799" y="1930"/>
                    <a:pt x="13458" y="0"/>
                    <a:pt x="18316" y="0"/>
                  </a:cubicBezTo>
                  <a:close/>
                </a:path>
              </a:pathLst>
            </a:custGeom>
            <a:blipFill>
              <a:blip r:embed="rId3"/>
              <a:stretch>
                <a:fillRect l="0" t="-12247" r="0" b="-12247"/>
              </a:stretch>
            </a:blipFill>
            <a:ln w="28575" cap="rnd">
              <a:solidFill>
                <a:srgbClr val="3B69B5"/>
              </a:solidFill>
              <a:prstDash val="solid"/>
              <a:round/>
            </a:ln>
          </p:spPr>
        </p:sp>
      </p:grpSp>
      <p:grpSp>
        <p:nvGrpSpPr>
          <p:cNvPr name="Group 8" id="8"/>
          <p:cNvGrpSpPr/>
          <p:nvPr/>
        </p:nvGrpSpPr>
        <p:grpSpPr>
          <a:xfrm rot="0">
            <a:off x="5320154" y="3059470"/>
            <a:ext cx="5120479" cy="6345519"/>
            <a:chOff x="0" y="0"/>
            <a:chExt cx="1348604" cy="1671248"/>
          </a:xfrm>
        </p:grpSpPr>
        <p:sp>
          <p:nvSpPr>
            <p:cNvPr name="Freeform 9" id="9"/>
            <p:cNvSpPr/>
            <p:nvPr/>
          </p:nvSpPr>
          <p:spPr>
            <a:xfrm flipH="false" flipV="false" rot="0">
              <a:off x="0" y="0"/>
              <a:ext cx="1348604" cy="1671248"/>
            </a:xfrm>
            <a:custGeom>
              <a:avLst/>
              <a:gdLst/>
              <a:ahLst/>
              <a:cxnLst/>
              <a:rect r="r" b="b" t="t" l="l"/>
              <a:pathLst>
                <a:path h="1671248" w="1348604">
                  <a:moveTo>
                    <a:pt x="77110" y="0"/>
                  </a:moveTo>
                  <a:lnTo>
                    <a:pt x="1271494" y="0"/>
                  </a:lnTo>
                  <a:cubicBezTo>
                    <a:pt x="1314081" y="0"/>
                    <a:pt x="1348604" y="34523"/>
                    <a:pt x="1348604" y="77110"/>
                  </a:cubicBezTo>
                  <a:lnTo>
                    <a:pt x="1348604" y="1594138"/>
                  </a:lnTo>
                  <a:cubicBezTo>
                    <a:pt x="1348604" y="1614589"/>
                    <a:pt x="1340480" y="1634202"/>
                    <a:pt x="1326019" y="1648663"/>
                  </a:cubicBezTo>
                  <a:cubicBezTo>
                    <a:pt x="1311558" y="1663124"/>
                    <a:pt x="1291945" y="1671248"/>
                    <a:pt x="1271494" y="1671248"/>
                  </a:cubicBezTo>
                  <a:lnTo>
                    <a:pt x="77110" y="1671248"/>
                  </a:lnTo>
                  <a:cubicBezTo>
                    <a:pt x="34523" y="1671248"/>
                    <a:pt x="0" y="1636725"/>
                    <a:pt x="0" y="1594138"/>
                  </a:cubicBezTo>
                  <a:lnTo>
                    <a:pt x="0" y="77110"/>
                  </a:lnTo>
                  <a:cubicBezTo>
                    <a:pt x="0" y="34523"/>
                    <a:pt x="34523" y="0"/>
                    <a:pt x="77110" y="0"/>
                  </a:cubicBezTo>
                  <a:close/>
                </a:path>
              </a:pathLst>
            </a:custGeom>
            <a:solidFill>
              <a:srgbClr val="F5C043"/>
            </a:solidFill>
          </p:spPr>
        </p:sp>
        <p:sp>
          <p:nvSpPr>
            <p:cNvPr name="TextBox 10" id="10"/>
            <p:cNvSpPr txBox="true"/>
            <p:nvPr/>
          </p:nvSpPr>
          <p:spPr>
            <a:xfrm>
              <a:off x="0" y="-38100"/>
              <a:ext cx="1348604" cy="1709348"/>
            </a:xfrm>
            <a:prstGeom prst="rect">
              <a:avLst/>
            </a:prstGeom>
          </p:spPr>
          <p:txBody>
            <a:bodyPr anchor="ctr" rtlCol="false" tIns="50800" lIns="50800" bIns="50800" rIns="50800"/>
            <a:lstStyle/>
            <a:p>
              <a:pPr algn="ctr">
                <a:lnSpc>
                  <a:spcPts val="2986"/>
                </a:lnSpc>
              </a:pPr>
            </a:p>
          </p:txBody>
        </p:sp>
      </p:grpSp>
      <p:grpSp>
        <p:nvGrpSpPr>
          <p:cNvPr name="Group 11" id="11"/>
          <p:cNvGrpSpPr/>
          <p:nvPr/>
        </p:nvGrpSpPr>
        <p:grpSpPr>
          <a:xfrm rot="0">
            <a:off x="4965635" y="3735123"/>
            <a:ext cx="709038" cy="560480"/>
            <a:chOff x="0" y="0"/>
            <a:chExt cx="186743" cy="147616"/>
          </a:xfrm>
        </p:grpSpPr>
        <p:sp>
          <p:nvSpPr>
            <p:cNvPr name="Freeform 12" id="12"/>
            <p:cNvSpPr/>
            <p:nvPr/>
          </p:nvSpPr>
          <p:spPr>
            <a:xfrm flipH="false" flipV="false" rot="0">
              <a:off x="0" y="0"/>
              <a:ext cx="186743" cy="147616"/>
            </a:xfrm>
            <a:custGeom>
              <a:avLst/>
              <a:gdLst/>
              <a:ahLst/>
              <a:cxnLst/>
              <a:rect r="r" b="b" t="t" l="l"/>
              <a:pathLst>
                <a:path h="147616" w="186743">
                  <a:moveTo>
                    <a:pt x="0" y="0"/>
                  </a:moveTo>
                  <a:lnTo>
                    <a:pt x="186743" y="0"/>
                  </a:lnTo>
                  <a:lnTo>
                    <a:pt x="186743" y="147616"/>
                  </a:lnTo>
                  <a:lnTo>
                    <a:pt x="0" y="147616"/>
                  </a:lnTo>
                  <a:close/>
                </a:path>
              </a:pathLst>
            </a:custGeom>
            <a:solidFill>
              <a:srgbClr val="0F245B"/>
            </a:solidFill>
          </p:spPr>
        </p:sp>
        <p:sp>
          <p:nvSpPr>
            <p:cNvPr name="TextBox 13" id="13"/>
            <p:cNvSpPr txBox="true"/>
            <p:nvPr/>
          </p:nvSpPr>
          <p:spPr>
            <a:xfrm>
              <a:off x="0" y="-38100"/>
              <a:ext cx="186743" cy="185716"/>
            </a:xfrm>
            <a:prstGeom prst="rect">
              <a:avLst/>
            </a:prstGeom>
          </p:spPr>
          <p:txBody>
            <a:bodyPr anchor="ctr" rtlCol="false" tIns="50800" lIns="50800" bIns="50800" rIns="50800"/>
            <a:lstStyle/>
            <a:p>
              <a:pPr algn="ctr">
                <a:lnSpc>
                  <a:spcPts val="2986"/>
                </a:lnSpc>
              </a:pPr>
            </a:p>
          </p:txBody>
        </p:sp>
      </p:grpSp>
      <p:grpSp>
        <p:nvGrpSpPr>
          <p:cNvPr name="Group 14" id="14"/>
          <p:cNvGrpSpPr/>
          <p:nvPr/>
        </p:nvGrpSpPr>
        <p:grpSpPr>
          <a:xfrm rot="0">
            <a:off x="11473304" y="3059470"/>
            <a:ext cx="5120479" cy="5071623"/>
            <a:chOff x="0" y="0"/>
            <a:chExt cx="1348604" cy="1335736"/>
          </a:xfrm>
        </p:grpSpPr>
        <p:sp>
          <p:nvSpPr>
            <p:cNvPr name="Freeform 15" id="15"/>
            <p:cNvSpPr/>
            <p:nvPr/>
          </p:nvSpPr>
          <p:spPr>
            <a:xfrm flipH="false" flipV="false" rot="0">
              <a:off x="0" y="0"/>
              <a:ext cx="1348604" cy="1335736"/>
            </a:xfrm>
            <a:custGeom>
              <a:avLst/>
              <a:gdLst/>
              <a:ahLst/>
              <a:cxnLst/>
              <a:rect r="r" b="b" t="t" l="l"/>
              <a:pathLst>
                <a:path h="1335736" w="1348604">
                  <a:moveTo>
                    <a:pt x="77110" y="0"/>
                  </a:moveTo>
                  <a:lnTo>
                    <a:pt x="1271494" y="0"/>
                  </a:lnTo>
                  <a:cubicBezTo>
                    <a:pt x="1314081" y="0"/>
                    <a:pt x="1348604" y="34523"/>
                    <a:pt x="1348604" y="77110"/>
                  </a:cubicBezTo>
                  <a:lnTo>
                    <a:pt x="1348604" y="1258627"/>
                  </a:lnTo>
                  <a:cubicBezTo>
                    <a:pt x="1348604" y="1279077"/>
                    <a:pt x="1340480" y="1298690"/>
                    <a:pt x="1326019" y="1313151"/>
                  </a:cubicBezTo>
                  <a:cubicBezTo>
                    <a:pt x="1311558" y="1327612"/>
                    <a:pt x="1291945" y="1335736"/>
                    <a:pt x="1271494" y="1335736"/>
                  </a:cubicBezTo>
                  <a:lnTo>
                    <a:pt x="77110" y="1335736"/>
                  </a:lnTo>
                  <a:cubicBezTo>
                    <a:pt x="34523" y="1335736"/>
                    <a:pt x="0" y="1301213"/>
                    <a:pt x="0" y="1258627"/>
                  </a:cubicBezTo>
                  <a:lnTo>
                    <a:pt x="0" y="77110"/>
                  </a:lnTo>
                  <a:cubicBezTo>
                    <a:pt x="0" y="34523"/>
                    <a:pt x="34523" y="0"/>
                    <a:pt x="77110" y="0"/>
                  </a:cubicBezTo>
                  <a:close/>
                </a:path>
              </a:pathLst>
            </a:custGeom>
            <a:solidFill>
              <a:srgbClr val="F5C043"/>
            </a:solidFill>
          </p:spPr>
        </p:sp>
        <p:sp>
          <p:nvSpPr>
            <p:cNvPr name="TextBox 16" id="16"/>
            <p:cNvSpPr txBox="true"/>
            <p:nvPr/>
          </p:nvSpPr>
          <p:spPr>
            <a:xfrm>
              <a:off x="0" y="-38100"/>
              <a:ext cx="1348604" cy="1373836"/>
            </a:xfrm>
            <a:prstGeom prst="rect">
              <a:avLst/>
            </a:prstGeom>
          </p:spPr>
          <p:txBody>
            <a:bodyPr anchor="ctr" rtlCol="false" tIns="50800" lIns="50800" bIns="50800" rIns="50800"/>
            <a:lstStyle/>
            <a:p>
              <a:pPr algn="ctr">
                <a:lnSpc>
                  <a:spcPts val="2986"/>
                </a:lnSpc>
              </a:pPr>
            </a:p>
          </p:txBody>
        </p:sp>
      </p:grpSp>
      <p:grpSp>
        <p:nvGrpSpPr>
          <p:cNvPr name="Group 17" id="17"/>
          <p:cNvGrpSpPr/>
          <p:nvPr/>
        </p:nvGrpSpPr>
        <p:grpSpPr>
          <a:xfrm rot="0">
            <a:off x="11118785" y="3735123"/>
            <a:ext cx="709038" cy="560480"/>
            <a:chOff x="0" y="0"/>
            <a:chExt cx="186743" cy="147616"/>
          </a:xfrm>
        </p:grpSpPr>
        <p:sp>
          <p:nvSpPr>
            <p:cNvPr name="Freeform 18" id="18"/>
            <p:cNvSpPr/>
            <p:nvPr/>
          </p:nvSpPr>
          <p:spPr>
            <a:xfrm flipH="false" flipV="false" rot="0">
              <a:off x="0" y="0"/>
              <a:ext cx="186743" cy="147616"/>
            </a:xfrm>
            <a:custGeom>
              <a:avLst/>
              <a:gdLst/>
              <a:ahLst/>
              <a:cxnLst/>
              <a:rect r="r" b="b" t="t" l="l"/>
              <a:pathLst>
                <a:path h="147616" w="186743">
                  <a:moveTo>
                    <a:pt x="0" y="0"/>
                  </a:moveTo>
                  <a:lnTo>
                    <a:pt x="186743" y="0"/>
                  </a:lnTo>
                  <a:lnTo>
                    <a:pt x="186743" y="147616"/>
                  </a:lnTo>
                  <a:lnTo>
                    <a:pt x="0" y="147616"/>
                  </a:lnTo>
                  <a:close/>
                </a:path>
              </a:pathLst>
            </a:custGeom>
            <a:solidFill>
              <a:srgbClr val="FFFFFF"/>
            </a:solidFill>
          </p:spPr>
        </p:sp>
        <p:sp>
          <p:nvSpPr>
            <p:cNvPr name="TextBox 19" id="19"/>
            <p:cNvSpPr txBox="true"/>
            <p:nvPr/>
          </p:nvSpPr>
          <p:spPr>
            <a:xfrm>
              <a:off x="0" y="-38100"/>
              <a:ext cx="186743" cy="185716"/>
            </a:xfrm>
            <a:prstGeom prst="rect">
              <a:avLst/>
            </a:prstGeom>
          </p:spPr>
          <p:txBody>
            <a:bodyPr anchor="ctr" rtlCol="false" tIns="50800" lIns="50800" bIns="50800" rIns="50800"/>
            <a:lstStyle/>
            <a:p>
              <a:pPr algn="ctr">
                <a:lnSpc>
                  <a:spcPts val="2986"/>
                </a:lnSpc>
              </a:pPr>
            </a:p>
          </p:txBody>
        </p:sp>
      </p:grpSp>
      <p:sp>
        <p:nvSpPr>
          <p:cNvPr name="Freeform 20" id="20"/>
          <p:cNvSpPr/>
          <p:nvPr/>
        </p:nvSpPr>
        <p:spPr>
          <a:xfrm flipH="false" flipV="false" rot="0">
            <a:off x="16699310" y="9124995"/>
            <a:ext cx="559990" cy="559990"/>
          </a:xfrm>
          <a:custGeom>
            <a:avLst/>
            <a:gdLst/>
            <a:ahLst/>
            <a:cxnLst/>
            <a:rect r="r" b="b" t="t" l="l"/>
            <a:pathLst>
              <a:path h="559990" w="559990">
                <a:moveTo>
                  <a:pt x="0" y="0"/>
                </a:moveTo>
                <a:lnTo>
                  <a:pt x="559990" y="0"/>
                </a:lnTo>
                <a:lnTo>
                  <a:pt x="559990" y="559989"/>
                </a:lnTo>
                <a:lnTo>
                  <a:pt x="0" y="5599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0">
            <a:off x="10440634" y="8131093"/>
            <a:ext cx="6327931" cy="2017351"/>
          </a:xfrm>
          <a:custGeom>
            <a:avLst/>
            <a:gdLst/>
            <a:ahLst/>
            <a:cxnLst/>
            <a:rect r="r" b="b" t="t" l="l"/>
            <a:pathLst>
              <a:path h="2017351" w="6327931">
                <a:moveTo>
                  <a:pt x="0" y="0"/>
                </a:moveTo>
                <a:lnTo>
                  <a:pt x="6327931" y="0"/>
                </a:lnTo>
                <a:lnTo>
                  <a:pt x="6327931" y="2017352"/>
                </a:lnTo>
                <a:lnTo>
                  <a:pt x="0" y="2017352"/>
                </a:lnTo>
                <a:lnTo>
                  <a:pt x="0" y="0"/>
                </a:lnTo>
                <a:close/>
              </a:path>
            </a:pathLst>
          </a:custGeom>
          <a:blipFill>
            <a:blip r:embed="rId6"/>
            <a:stretch>
              <a:fillRect l="0" t="0" r="0" b="0"/>
            </a:stretch>
          </a:blipFill>
        </p:spPr>
      </p:sp>
      <p:sp>
        <p:nvSpPr>
          <p:cNvPr name="TextBox 22" id="22"/>
          <p:cNvSpPr txBox="true"/>
          <p:nvPr/>
        </p:nvSpPr>
        <p:spPr>
          <a:xfrm rot="0">
            <a:off x="7605443" y="326430"/>
            <a:ext cx="9373862" cy="2228215"/>
          </a:xfrm>
          <a:prstGeom prst="rect">
            <a:avLst/>
          </a:prstGeom>
        </p:spPr>
        <p:txBody>
          <a:bodyPr anchor="t" rtlCol="false" tIns="0" lIns="0" bIns="0" rIns="0">
            <a:spAutoFit/>
          </a:bodyPr>
          <a:lstStyle/>
          <a:p>
            <a:pPr algn="ctr">
              <a:lnSpc>
                <a:spcPts val="8959"/>
              </a:lnSpc>
              <a:spcBef>
                <a:spcPct val="0"/>
              </a:spcBef>
            </a:pPr>
            <a:r>
              <a:rPr lang="en-US" sz="6399">
                <a:solidFill>
                  <a:srgbClr val="FFFFFF"/>
                </a:solidFill>
                <a:latin typeface="Anton"/>
                <a:ea typeface="Anton"/>
                <a:cs typeface="Anton"/>
                <a:sym typeface="Anton"/>
              </a:rPr>
              <a:t>LES MUTATIONS ET ENJEUX DU SECTEUR TP / VRD</a:t>
            </a:r>
          </a:p>
        </p:txBody>
      </p:sp>
      <p:sp>
        <p:nvSpPr>
          <p:cNvPr name="TextBox 23" id="23"/>
          <p:cNvSpPr txBox="true"/>
          <p:nvPr/>
        </p:nvSpPr>
        <p:spPr>
          <a:xfrm rot="0">
            <a:off x="5792524" y="3288945"/>
            <a:ext cx="4562346" cy="1180465"/>
          </a:xfrm>
          <a:prstGeom prst="rect">
            <a:avLst/>
          </a:prstGeom>
        </p:spPr>
        <p:txBody>
          <a:bodyPr anchor="t" rtlCol="false" tIns="0" lIns="0" bIns="0" rIns="0">
            <a:spAutoFit/>
          </a:bodyPr>
          <a:lstStyle/>
          <a:p>
            <a:pPr algn="l">
              <a:lnSpc>
                <a:spcPts val="4759"/>
              </a:lnSpc>
              <a:spcBef>
                <a:spcPct val="0"/>
              </a:spcBef>
            </a:pPr>
            <a:r>
              <a:rPr lang="en-US" sz="3399">
                <a:solidFill>
                  <a:srgbClr val="0F245B"/>
                </a:solidFill>
                <a:latin typeface="Anton"/>
                <a:ea typeface="Anton"/>
                <a:cs typeface="Anton"/>
                <a:sym typeface="Anton"/>
              </a:rPr>
              <a:t>UN </a:t>
            </a:r>
            <a:r>
              <a:rPr lang="en-US" sz="3399">
                <a:solidFill>
                  <a:srgbClr val="0F245B"/>
                </a:solidFill>
                <a:latin typeface="Anton"/>
                <a:ea typeface="Anton"/>
                <a:cs typeface="Anton"/>
                <a:sym typeface="Anton"/>
              </a:rPr>
              <a:t>CONTEXTE ÉCONOMIQUE SOUS TENSION :</a:t>
            </a:r>
          </a:p>
        </p:txBody>
      </p:sp>
      <p:sp>
        <p:nvSpPr>
          <p:cNvPr name="TextBox 24" id="24"/>
          <p:cNvSpPr txBox="true"/>
          <p:nvPr/>
        </p:nvSpPr>
        <p:spPr>
          <a:xfrm rot="0">
            <a:off x="5529774" y="4839570"/>
            <a:ext cx="4701240" cy="4283329"/>
          </a:xfrm>
          <a:prstGeom prst="rect">
            <a:avLst/>
          </a:prstGeom>
        </p:spPr>
        <p:txBody>
          <a:bodyPr anchor="t" rtlCol="false" tIns="0" lIns="0" bIns="0" rIns="0">
            <a:spAutoFit/>
          </a:bodyPr>
          <a:lstStyle/>
          <a:p>
            <a:pPr algn="l" marL="474979" indent="-237490" lvl="1">
              <a:lnSpc>
                <a:spcPts val="3145"/>
              </a:lnSpc>
              <a:buFont typeface="Arial"/>
              <a:buChar char="•"/>
            </a:pPr>
            <a:r>
              <a:rPr lang="en-US" sz="2199" u="sng">
                <a:solidFill>
                  <a:srgbClr val="0F245B"/>
                </a:solidFill>
                <a:latin typeface="Montserrat"/>
                <a:ea typeface="Montserrat"/>
                <a:cs typeface="Montserrat"/>
                <a:sym typeface="Montserrat"/>
              </a:rPr>
              <a:t>Ba</a:t>
            </a:r>
            <a:r>
              <a:rPr lang="en-US" sz="2199" u="sng">
                <a:solidFill>
                  <a:srgbClr val="0F245B"/>
                </a:solidFill>
                <a:latin typeface="Montserrat"/>
                <a:ea typeface="Montserrat"/>
                <a:cs typeface="Montserrat"/>
                <a:sym typeface="Montserrat"/>
              </a:rPr>
              <a:t>isse d'activité</a:t>
            </a:r>
            <a:r>
              <a:rPr lang="en-US" sz="2199">
                <a:solidFill>
                  <a:srgbClr val="0F245B"/>
                </a:solidFill>
                <a:latin typeface="Montserrat"/>
                <a:ea typeface="Montserrat"/>
                <a:cs typeface="Montserrat"/>
                <a:sym typeface="Montserrat"/>
              </a:rPr>
              <a:t> : Contraction des commandes (publiques et privées).</a:t>
            </a:r>
          </a:p>
          <a:p>
            <a:pPr algn="l" marL="474979" indent="-237490" lvl="1">
              <a:lnSpc>
                <a:spcPts val="3079"/>
              </a:lnSpc>
              <a:buFont typeface="Arial"/>
              <a:buChar char="•"/>
            </a:pPr>
            <a:r>
              <a:rPr lang="en-US" sz="2199" u="sng">
                <a:solidFill>
                  <a:srgbClr val="0F245B"/>
                </a:solidFill>
                <a:latin typeface="Montserrat"/>
                <a:ea typeface="Montserrat"/>
                <a:cs typeface="Montserrat"/>
                <a:sym typeface="Montserrat"/>
              </a:rPr>
              <a:t>Tensions géopolitiques</a:t>
            </a:r>
            <a:r>
              <a:rPr lang="en-US" sz="2199">
                <a:solidFill>
                  <a:srgbClr val="0F245B"/>
                </a:solidFill>
                <a:latin typeface="Montserrat"/>
                <a:ea typeface="Montserrat"/>
                <a:cs typeface="Montserrat"/>
                <a:sym typeface="Montserrat"/>
              </a:rPr>
              <a:t> (Moyen-Orient) et forte inflation.</a:t>
            </a:r>
          </a:p>
          <a:p>
            <a:pPr algn="l" marL="474979" indent="-237490" lvl="1">
              <a:lnSpc>
                <a:spcPts val="3079"/>
              </a:lnSpc>
              <a:buFont typeface="Arial"/>
              <a:buChar char="•"/>
            </a:pPr>
            <a:r>
              <a:rPr lang="en-US" sz="2199" u="sng">
                <a:solidFill>
                  <a:srgbClr val="0F245B"/>
                </a:solidFill>
                <a:latin typeface="Montserrat"/>
                <a:ea typeface="Montserrat"/>
                <a:cs typeface="Montserrat"/>
                <a:sym typeface="Montserrat"/>
              </a:rPr>
              <a:t>Explosion des coûts liés au pétrole</a:t>
            </a:r>
            <a:r>
              <a:rPr lang="en-US" sz="2199">
                <a:solidFill>
                  <a:srgbClr val="0F245B"/>
                </a:solidFill>
                <a:latin typeface="Montserrat"/>
                <a:ea typeface="Montserrat"/>
                <a:cs typeface="Montserrat"/>
                <a:sym typeface="Montserrat"/>
              </a:rPr>
              <a:t> : Gasoil (flotte d'engins) et Bitume (fabrication d'enrobés).</a:t>
            </a:r>
          </a:p>
          <a:p>
            <a:pPr algn="l">
              <a:lnSpc>
                <a:spcPts val="3079"/>
              </a:lnSpc>
              <a:spcBef>
                <a:spcPct val="0"/>
              </a:spcBef>
            </a:pPr>
          </a:p>
        </p:txBody>
      </p:sp>
      <p:sp>
        <p:nvSpPr>
          <p:cNvPr name="TextBox 25" id="25"/>
          <p:cNvSpPr txBox="true"/>
          <p:nvPr/>
        </p:nvSpPr>
        <p:spPr>
          <a:xfrm rot="0">
            <a:off x="11942123" y="3288945"/>
            <a:ext cx="4472638" cy="1180465"/>
          </a:xfrm>
          <a:prstGeom prst="rect">
            <a:avLst/>
          </a:prstGeom>
        </p:spPr>
        <p:txBody>
          <a:bodyPr anchor="t" rtlCol="false" tIns="0" lIns="0" bIns="0" rIns="0">
            <a:spAutoFit/>
          </a:bodyPr>
          <a:lstStyle/>
          <a:p>
            <a:pPr algn="l">
              <a:lnSpc>
                <a:spcPts val="4759"/>
              </a:lnSpc>
              <a:spcBef>
                <a:spcPct val="0"/>
              </a:spcBef>
            </a:pPr>
            <a:r>
              <a:rPr lang="en-US" sz="3399">
                <a:solidFill>
                  <a:srgbClr val="0F245B"/>
                </a:solidFill>
                <a:latin typeface="Anton"/>
                <a:ea typeface="Anton"/>
                <a:cs typeface="Anton"/>
                <a:sym typeface="Anton"/>
              </a:rPr>
              <a:t>U</a:t>
            </a:r>
            <a:r>
              <a:rPr lang="en-US" sz="3399">
                <a:solidFill>
                  <a:srgbClr val="0F245B"/>
                </a:solidFill>
                <a:latin typeface="Anton"/>
                <a:ea typeface="Anton"/>
                <a:cs typeface="Anton"/>
                <a:sym typeface="Anton"/>
              </a:rPr>
              <a:t>N MARCHÉ HISTORIQUEMENT SCINDÉ :</a:t>
            </a:r>
          </a:p>
        </p:txBody>
      </p:sp>
      <p:sp>
        <p:nvSpPr>
          <p:cNvPr name="TextBox 26" id="26"/>
          <p:cNvSpPr txBox="true"/>
          <p:nvPr/>
        </p:nvSpPr>
        <p:spPr>
          <a:xfrm rot="0">
            <a:off x="11827823" y="4570730"/>
            <a:ext cx="3931300" cy="3252724"/>
          </a:xfrm>
          <a:prstGeom prst="rect">
            <a:avLst/>
          </a:prstGeom>
        </p:spPr>
        <p:txBody>
          <a:bodyPr anchor="t" rtlCol="false" tIns="0" lIns="0" bIns="0" rIns="0">
            <a:spAutoFit/>
          </a:bodyPr>
          <a:lstStyle/>
          <a:p>
            <a:pPr algn="l" marL="474979" indent="-237490" lvl="1">
              <a:lnSpc>
                <a:spcPts val="3277"/>
              </a:lnSpc>
              <a:buFont typeface="Arial"/>
              <a:buChar char="•"/>
            </a:pPr>
            <a:r>
              <a:rPr lang="en-US" sz="2199">
                <a:solidFill>
                  <a:srgbClr val="0F245B"/>
                </a:solidFill>
                <a:latin typeface="Montserrat"/>
                <a:ea typeface="Montserrat"/>
                <a:cs typeface="Montserrat"/>
                <a:sym typeface="Montserrat"/>
              </a:rPr>
              <a:t>Les </a:t>
            </a:r>
            <a:r>
              <a:rPr lang="en-US" sz="2199" u="sng">
                <a:solidFill>
                  <a:srgbClr val="0F245B"/>
                </a:solidFill>
                <a:latin typeface="Montserrat"/>
                <a:ea typeface="Montserrat"/>
                <a:cs typeface="Montserrat"/>
                <a:sym typeface="Montserrat"/>
              </a:rPr>
              <a:t>« Majors » mondiaux</a:t>
            </a:r>
            <a:r>
              <a:rPr lang="en-US" sz="2199">
                <a:solidFill>
                  <a:srgbClr val="0F245B"/>
                </a:solidFill>
                <a:latin typeface="Montserrat"/>
                <a:ea typeface="Montserrat"/>
                <a:cs typeface="Montserrat"/>
                <a:sym typeface="Montserrat"/>
              </a:rPr>
              <a:t> (Colas, Eurovia, Eiffage) sur les macro-infrastructures.</a:t>
            </a:r>
          </a:p>
          <a:p>
            <a:pPr algn="l" marL="474979" indent="-237490" lvl="1">
              <a:lnSpc>
                <a:spcPts val="3277"/>
              </a:lnSpc>
              <a:buFont typeface="Arial"/>
              <a:buChar char="•"/>
            </a:pPr>
            <a:r>
              <a:rPr lang="en-US" sz="2199">
                <a:solidFill>
                  <a:srgbClr val="0F245B"/>
                </a:solidFill>
                <a:latin typeface="Montserrat"/>
                <a:ea typeface="Montserrat"/>
                <a:cs typeface="Montserrat"/>
                <a:sym typeface="Montserrat"/>
              </a:rPr>
              <a:t>Face aux </a:t>
            </a:r>
            <a:r>
              <a:rPr lang="en-US" sz="2199" u="sng">
                <a:solidFill>
                  <a:srgbClr val="0F245B"/>
                </a:solidFill>
                <a:latin typeface="Montserrat"/>
                <a:ea typeface="Montserrat"/>
                <a:cs typeface="Montserrat"/>
                <a:sym typeface="Montserrat"/>
              </a:rPr>
              <a:t>ETI et PME locales</a:t>
            </a:r>
            <a:r>
              <a:rPr lang="en-US" sz="2199">
                <a:solidFill>
                  <a:srgbClr val="0F245B"/>
                </a:solidFill>
                <a:latin typeface="Montserrat"/>
                <a:ea typeface="Montserrat"/>
                <a:cs typeface="Montserrat"/>
                <a:sym typeface="Montserrat"/>
              </a:rPr>
              <a:t> (vulnérables face aux fournisseurs) sur les marchés de proximité</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1480592" y="-77181"/>
            <a:ext cx="20624592" cy="10364181"/>
            <a:chOff x="0" y="0"/>
            <a:chExt cx="5480938" cy="2754257"/>
          </a:xfrm>
        </p:grpSpPr>
        <p:sp>
          <p:nvSpPr>
            <p:cNvPr name="Freeform 4" id="4"/>
            <p:cNvSpPr/>
            <p:nvPr/>
          </p:nvSpPr>
          <p:spPr>
            <a:xfrm flipH="false" flipV="false" rot="0">
              <a:off x="0" y="0"/>
              <a:ext cx="5480938" cy="2754257"/>
            </a:xfrm>
            <a:custGeom>
              <a:avLst/>
              <a:gdLst/>
              <a:ahLst/>
              <a:cxnLst/>
              <a:rect r="r" b="b" t="t" l="l"/>
              <a:pathLst>
                <a:path h="2754257" w="5480938">
                  <a:moveTo>
                    <a:pt x="19144" y="0"/>
                  </a:moveTo>
                  <a:lnTo>
                    <a:pt x="5461794" y="0"/>
                  </a:lnTo>
                  <a:cubicBezTo>
                    <a:pt x="5472367" y="0"/>
                    <a:pt x="5480938" y="8571"/>
                    <a:pt x="5480938" y="19144"/>
                  </a:cubicBezTo>
                  <a:lnTo>
                    <a:pt x="5480938" y="2735113"/>
                  </a:lnTo>
                  <a:cubicBezTo>
                    <a:pt x="5480938" y="2745686"/>
                    <a:pt x="5472367" y="2754257"/>
                    <a:pt x="5461794" y="2754257"/>
                  </a:cubicBezTo>
                  <a:lnTo>
                    <a:pt x="19144" y="2754257"/>
                  </a:lnTo>
                  <a:cubicBezTo>
                    <a:pt x="14067" y="2754257"/>
                    <a:pt x="9197" y="2752241"/>
                    <a:pt x="5607" y="2748650"/>
                  </a:cubicBezTo>
                  <a:cubicBezTo>
                    <a:pt x="2017" y="2745060"/>
                    <a:pt x="0" y="2740191"/>
                    <a:pt x="0" y="2735113"/>
                  </a:cubicBezTo>
                  <a:lnTo>
                    <a:pt x="0" y="19144"/>
                  </a:lnTo>
                  <a:cubicBezTo>
                    <a:pt x="0" y="8571"/>
                    <a:pt x="8571" y="0"/>
                    <a:pt x="19144" y="0"/>
                  </a:cubicBezTo>
                  <a:close/>
                </a:path>
              </a:pathLst>
            </a:custGeom>
            <a:solidFill>
              <a:srgbClr val="0F245B"/>
            </a:solidFill>
          </p:spPr>
        </p:sp>
        <p:sp>
          <p:nvSpPr>
            <p:cNvPr name="TextBox 5" id="5"/>
            <p:cNvSpPr txBox="true"/>
            <p:nvPr/>
          </p:nvSpPr>
          <p:spPr>
            <a:xfrm>
              <a:off x="0" y="-38100"/>
              <a:ext cx="5480938" cy="2792357"/>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9591675" y="761503"/>
            <a:ext cx="3995068" cy="4373946"/>
            <a:chOff x="0" y="0"/>
            <a:chExt cx="540751" cy="592034"/>
          </a:xfrm>
        </p:grpSpPr>
        <p:sp>
          <p:nvSpPr>
            <p:cNvPr name="Freeform 7" id="7"/>
            <p:cNvSpPr/>
            <p:nvPr/>
          </p:nvSpPr>
          <p:spPr>
            <a:xfrm flipH="false" flipV="false" rot="0">
              <a:off x="0" y="0"/>
              <a:ext cx="540751" cy="592034"/>
            </a:xfrm>
            <a:custGeom>
              <a:avLst/>
              <a:gdLst/>
              <a:ahLst/>
              <a:cxnLst/>
              <a:rect r="r" b="b" t="t" l="l"/>
              <a:pathLst>
                <a:path h="592034" w="540751">
                  <a:moveTo>
                    <a:pt x="44571" y="0"/>
                  </a:moveTo>
                  <a:lnTo>
                    <a:pt x="496180" y="0"/>
                  </a:lnTo>
                  <a:cubicBezTo>
                    <a:pt x="520796" y="0"/>
                    <a:pt x="540751" y="19955"/>
                    <a:pt x="540751" y="44571"/>
                  </a:cubicBezTo>
                  <a:lnTo>
                    <a:pt x="540751" y="547463"/>
                  </a:lnTo>
                  <a:cubicBezTo>
                    <a:pt x="540751" y="559284"/>
                    <a:pt x="536055" y="570621"/>
                    <a:pt x="527697" y="578979"/>
                  </a:cubicBezTo>
                  <a:cubicBezTo>
                    <a:pt x="519338" y="587338"/>
                    <a:pt x="508001" y="592034"/>
                    <a:pt x="496180" y="592034"/>
                  </a:cubicBezTo>
                  <a:lnTo>
                    <a:pt x="44571" y="592034"/>
                  </a:lnTo>
                  <a:cubicBezTo>
                    <a:pt x="32750" y="592034"/>
                    <a:pt x="21413" y="587338"/>
                    <a:pt x="13055" y="578979"/>
                  </a:cubicBezTo>
                  <a:cubicBezTo>
                    <a:pt x="4696" y="570621"/>
                    <a:pt x="0" y="559284"/>
                    <a:pt x="0" y="547463"/>
                  </a:cubicBezTo>
                  <a:lnTo>
                    <a:pt x="0" y="44571"/>
                  </a:lnTo>
                  <a:cubicBezTo>
                    <a:pt x="0" y="32750"/>
                    <a:pt x="4696" y="21413"/>
                    <a:pt x="13055" y="13055"/>
                  </a:cubicBezTo>
                  <a:cubicBezTo>
                    <a:pt x="21413" y="4696"/>
                    <a:pt x="32750" y="0"/>
                    <a:pt x="44571" y="0"/>
                  </a:cubicBezTo>
                  <a:close/>
                </a:path>
              </a:pathLst>
            </a:custGeom>
            <a:blipFill>
              <a:blip r:embed="rId3"/>
              <a:stretch>
                <a:fillRect l="-47318" t="0" r="-47318" b="0"/>
              </a:stretch>
            </a:blipFill>
            <a:ln w="28575" cap="rnd">
              <a:solidFill>
                <a:srgbClr val="0F245B"/>
              </a:solidFill>
              <a:prstDash val="solid"/>
              <a:round/>
            </a:ln>
          </p:spPr>
        </p:sp>
      </p:grpSp>
      <p:grpSp>
        <p:nvGrpSpPr>
          <p:cNvPr name="Group 8" id="8"/>
          <p:cNvGrpSpPr/>
          <p:nvPr/>
        </p:nvGrpSpPr>
        <p:grpSpPr>
          <a:xfrm rot="0">
            <a:off x="13905599" y="761503"/>
            <a:ext cx="3995068" cy="4373946"/>
            <a:chOff x="0" y="0"/>
            <a:chExt cx="540751" cy="592034"/>
          </a:xfrm>
        </p:grpSpPr>
        <p:sp>
          <p:nvSpPr>
            <p:cNvPr name="Freeform 9" id="9"/>
            <p:cNvSpPr/>
            <p:nvPr/>
          </p:nvSpPr>
          <p:spPr>
            <a:xfrm flipH="false" flipV="false" rot="0">
              <a:off x="0" y="0"/>
              <a:ext cx="540751" cy="592034"/>
            </a:xfrm>
            <a:custGeom>
              <a:avLst/>
              <a:gdLst/>
              <a:ahLst/>
              <a:cxnLst/>
              <a:rect r="r" b="b" t="t" l="l"/>
              <a:pathLst>
                <a:path h="592034" w="540751">
                  <a:moveTo>
                    <a:pt x="44571" y="0"/>
                  </a:moveTo>
                  <a:lnTo>
                    <a:pt x="496180" y="0"/>
                  </a:lnTo>
                  <a:cubicBezTo>
                    <a:pt x="520796" y="0"/>
                    <a:pt x="540751" y="19955"/>
                    <a:pt x="540751" y="44571"/>
                  </a:cubicBezTo>
                  <a:lnTo>
                    <a:pt x="540751" y="547463"/>
                  </a:lnTo>
                  <a:cubicBezTo>
                    <a:pt x="540751" y="559284"/>
                    <a:pt x="536055" y="570621"/>
                    <a:pt x="527697" y="578979"/>
                  </a:cubicBezTo>
                  <a:cubicBezTo>
                    <a:pt x="519338" y="587338"/>
                    <a:pt x="508001" y="592034"/>
                    <a:pt x="496180" y="592034"/>
                  </a:cubicBezTo>
                  <a:lnTo>
                    <a:pt x="44571" y="592034"/>
                  </a:lnTo>
                  <a:cubicBezTo>
                    <a:pt x="32750" y="592034"/>
                    <a:pt x="21413" y="587338"/>
                    <a:pt x="13055" y="578979"/>
                  </a:cubicBezTo>
                  <a:cubicBezTo>
                    <a:pt x="4696" y="570621"/>
                    <a:pt x="0" y="559284"/>
                    <a:pt x="0" y="547463"/>
                  </a:cubicBezTo>
                  <a:lnTo>
                    <a:pt x="0" y="44571"/>
                  </a:lnTo>
                  <a:cubicBezTo>
                    <a:pt x="0" y="32750"/>
                    <a:pt x="4696" y="21413"/>
                    <a:pt x="13055" y="13055"/>
                  </a:cubicBezTo>
                  <a:cubicBezTo>
                    <a:pt x="21413" y="4696"/>
                    <a:pt x="32750" y="0"/>
                    <a:pt x="44571" y="0"/>
                  </a:cubicBezTo>
                  <a:close/>
                </a:path>
              </a:pathLst>
            </a:custGeom>
            <a:blipFill>
              <a:blip r:embed="rId4"/>
              <a:stretch>
                <a:fillRect l="-10504" t="0" r="-35473" b="0"/>
              </a:stretch>
            </a:blipFill>
            <a:ln w="28575" cap="rnd">
              <a:solidFill>
                <a:srgbClr val="0F245B"/>
              </a:solidFill>
              <a:prstDash val="solid"/>
              <a:round/>
            </a:ln>
          </p:spPr>
        </p:sp>
      </p:grpSp>
      <p:grpSp>
        <p:nvGrpSpPr>
          <p:cNvPr name="Group 10" id="10"/>
          <p:cNvGrpSpPr/>
          <p:nvPr/>
        </p:nvGrpSpPr>
        <p:grpSpPr>
          <a:xfrm rot="0">
            <a:off x="9591675" y="5421440"/>
            <a:ext cx="3995068" cy="4373946"/>
            <a:chOff x="0" y="0"/>
            <a:chExt cx="540751" cy="592034"/>
          </a:xfrm>
        </p:grpSpPr>
        <p:sp>
          <p:nvSpPr>
            <p:cNvPr name="Freeform 11" id="11"/>
            <p:cNvSpPr/>
            <p:nvPr/>
          </p:nvSpPr>
          <p:spPr>
            <a:xfrm flipH="false" flipV="false" rot="0">
              <a:off x="0" y="0"/>
              <a:ext cx="540751" cy="592034"/>
            </a:xfrm>
            <a:custGeom>
              <a:avLst/>
              <a:gdLst/>
              <a:ahLst/>
              <a:cxnLst/>
              <a:rect r="r" b="b" t="t" l="l"/>
              <a:pathLst>
                <a:path h="592034" w="540751">
                  <a:moveTo>
                    <a:pt x="44571" y="0"/>
                  </a:moveTo>
                  <a:lnTo>
                    <a:pt x="496180" y="0"/>
                  </a:lnTo>
                  <a:cubicBezTo>
                    <a:pt x="520796" y="0"/>
                    <a:pt x="540751" y="19955"/>
                    <a:pt x="540751" y="44571"/>
                  </a:cubicBezTo>
                  <a:lnTo>
                    <a:pt x="540751" y="547463"/>
                  </a:lnTo>
                  <a:cubicBezTo>
                    <a:pt x="540751" y="559284"/>
                    <a:pt x="536055" y="570621"/>
                    <a:pt x="527697" y="578979"/>
                  </a:cubicBezTo>
                  <a:cubicBezTo>
                    <a:pt x="519338" y="587338"/>
                    <a:pt x="508001" y="592034"/>
                    <a:pt x="496180" y="592034"/>
                  </a:cubicBezTo>
                  <a:lnTo>
                    <a:pt x="44571" y="592034"/>
                  </a:lnTo>
                  <a:cubicBezTo>
                    <a:pt x="32750" y="592034"/>
                    <a:pt x="21413" y="587338"/>
                    <a:pt x="13055" y="578979"/>
                  </a:cubicBezTo>
                  <a:cubicBezTo>
                    <a:pt x="4696" y="570621"/>
                    <a:pt x="0" y="559284"/>
                    <a:pt x="0" y="547463"/>
                  </a:cubicBezTo>
                  <a:lnTo>
                    <a:pt x="0" y="44571"/>
                  </a:lnTo>
                  <a:cubicBezTo>
                    <a:pt x="0" y="32750"/>
                    <a:pt x="4696" y="21413"/>
                    <a:pt x="13055" y="13055"/>
                  </a:cubicBezTo>
                  <a:cubicBezTo>
                    <a:pt x="21413" y="4696"/>
                    <a:pt x="32750" y="0"/>
                    <a:pt x="44571" y="0"/>
                  </a:cubicBezTo>
                  <a:close/>
                </a:path>
              </a:pathLst>
            </a:custGeom>
            <a:blipFill>
              <a:blip r:embed="rId5"/>
              <a:stretch>
                <a:fillRect l="-87519" t="0" r="-16645" b="0"/>
              </a:stretch>
            </a:blipFill>
            <a:ln w="28575" cap="rnd">
              <a:solidFill>
                <a:srgbClr val="0F245B"/>
              </a:solidFill>
              <a:prstDash val="solid"/>
              <a:round/>
            </a:ln>
          </p:spPr>
        </p:sp>
      </p:grpSp>
      <p:grpSp>
        <p:nvGrpSpPr>
          <p:cNvPr name="Group 12" id="12"/>
          <p:cNvGrpSpPr/>
          <p:nvPr/>
        </p:nvGrpSpPr>
        <p:grpSpPr>
          <a:xfrm rot="0">
            <a:off x="13905599" y="5421440"/>
            <a:ext cx="3995068" cy="4373946"/>
            <a:chOff x="0" y="0"/>
            <a:chExt cx="540751" cy="592034"/>
          </a:xfrm>
        </p:grpSpPr>
        <p:sp>
          <p:nvSpPr>
            <p:cNvPr name="Freeform 13" id="13"/>
            <p:cNvSpPr/>
            <p:nvPr/>
          </p:nvSpPr>
          <p:spPr>
            <a:xfrm flipH="false" flipV="false" rot="0">
              <a:off x="0" y="0"/>
              <a:ext cx="540751" cy="592034"/>
            </a:xfrm>
            <a:custGeom>
              <a:avLst/>
              <a:gdLst/>
              <a:ahLst/>
              <a:cxnLst/>
              <a:rect r="r" b="b" t="t" l="l"/>
              <a:pathLst>
                <a:path h="592034" w="540751">
                  <a:moveTo>
                    <a:pt x="44571" y="0"/>
                  </a:moveTo>
                  <a:lnTo>
                    <a:pt x="496180" y="0"/>
                  </a:lnTo>
                  <a:cubicBezTo>
                    <a:pt x="520796" y="0"/>
                    <a:pt x="540751" y="19955"/>
                    <a:pt x="540751" y="44571"/>
                  </a:cubicBezTo>
                  <a:lnTo>
                    <a:pt x="540751" y="547463"/>
                  </a:lnTo>
                  <a:cubicBezTo>
                    <a:pt x="540751" y="559284"/>
                    <a:pt x="536055" y="570621"/>
                    <a:pt x="527697" y="578979"/>
                  </a:cubicBezTo>
                  <a:cubicBezTo>
                    <a:pt x="519338" y="587338"/>
                    <a:pt x="508001" y="592034"/>
                    <a:pt x="496180" y="592034"/>
                  </a:cubicBezTo>
                  <a:lnTo>
                    <a:pt x="44571" y="592034"/>
                  </a:lnTo>
                  <a:cubicBezTo>
                    <a:pt x="32750" y="592034"/>
                    <a:pt x="21413" y="587338"/>
                    <a:pt x="13055" y="578979"/>
                  </a:cubicBezTo>
                  <a:cubicBezTo>
                    <a:pt x="4696" y="570621"/>
                    <a:pt x="0" y="559284"/>
                    <a:pt x="0" y="547463"/>
                  </a:cubicBezTo>
                  <a:lnTo>
                    <a:pt x="0" y="44571"/>
                  </a:lnTo>
                  <a:cubicBezTo>
                    <a:pt x="0" y="32750"/>
                    <a:pt x="4696" y="21413"/>
                    <a:pt x="13055" y="13055"/>
                  </a:cubicBezTo>
                  <a:cubicBezTo>
                    <a:pt x="21413" y="4696"/>
                    <a:pt x="32750" y="0"/>
                    <a:pt x="44571" y="0"/>
                  </a:cubicBezTo>
                  <a:close/>
                </a:path>
              </a:pathLst>
            </a:custGeom>
            <a:blipFill>
              <a:blip r:embed="rId6"/>
              <a:stretch>
                <a:fillRect l="-55948" t="0" r="-38688" b="0"/>
              </a:stretch>
            </a:blipFill>
            <a:ln w="28575" cap="rnd">
              <a:solidFill>
                <a:srgbClr val="0F245B"/>
              </a:solidFill>
              <a:prstDash val="solid"/>
              <a:round/>
            </a:ln>
          </p:spPr>
        </p:sp>
      </p:grpSp>
      <p:grpSp>
        <p:nvGrpSpPr>
          <p:cNvPr name="Group 14" id="14"/>
          <p:cNvGrpSpPr/>
          <p:nvPr/>
        </p:nvGrpSpPr>
        <p:grpSpPr>
          <a:xfrm rot="0">
            <a:off x="-11480592" y="761503"/>
            <a:ext cx="20440406" cy="1195264"/>
            <a:chOff x="0" y="0"/>
            <a:chExt cx="5431991" cy="317639"/>
          </a:xfrm>
        </p:grpSpPr>
        <p:sp>
          <p:nvSpPr>
            <p:cNvPr name="Freeform 15" id="15"/>
            <p:cNvSpPr/>
            <p:nvPr/>
          </p:nvSpPr>
          <p:spPr>
            <a:xfrm flipH="false" flipV="false" rot="0">
              <a:off x="0" y="0"/>
              <a:ext cx="5431991" cy="317639"/>
            </a:xfrm>
            <a:custGeom>
              <a:avLst/>
              <a:gdLst/>
              <a:ahLst/>
              <a:cxnLst/>
              <a:rect r="r" b="b" t="t" l="l"/>
              <a:pathLst>
                <a:path h="317639" w="5431991">
                  <a:moveTo>
                    <a:pt x="0" y="0"/>
                  </a:moveTo>
                  <a:lnTo>
                    <a:pt x="5431991" y="0"/>
                  </a:lnTo>
                  <a:lnTo>
                    <a:pt x="5431991" y="317639"/>
                  </a:lnTo>
                  <a:lnTo>
                    <a:pt x="0" y="317639"/>
                  </a:lnTo>
                  <a:close/>
                </a:path>
              </a:pathLst>
            </a:custGeom>
            <a:solidFill>
              <a:srgbClr val="F5C043"/>
            </a:solidFill>
          </p:spPr>
        </p:sp>
        <p:sp>
          <p:nvSpPr>
            <p:cNvPr name="TextBox 16" id="16"/>
            <p:cNvSpPr txBox="true"/>
            <p:nvPr/>
          </p:nvSpPr>
          <p:spPr>
            <a:xfrm>
              <a:off x="0" y="-38100"/>
              <a:ext cx="5431991" cy="355739"/>
            </a:xfrm>
            <a:prstGeom prst="rect">
              <a:avLst/>
            </a:prstGeom>
          </p:spPr>
          <p:txBody>
            <a:bodyPr anchor="ctr" rtlCol="false" tIns="50800" lIns="50800" bIns="50800" rIns="50800"/>
            <a:lstStyle/>
            <a:p>
              <a:pPr algn="ctr">
                <a:lnSpc>
                  <a:spcPts val="2986"/>
                </a:lnSpc>
              </a:pPr>
            </a:p>
          </p:txBody>
        </p:sp>
      </p:grpSp>
      <p:sp>
        <p:nvSpPr>
          <p:cNvPr name="Freeform 17" id="17"/>
          <p:cNvSpPr/>
          <p:nvPr/>
        </p:nvSpPr>
        <p:spPr>
          <a:xfrm flipH="false" flipV="false" rot="0">
            <a:off x="17259300" y="9235396"/>
            <a:ext cx="559990" cy="559990"/>
          </a:xfrm>
          <a:custGeom>
            <a:avLst/>
            <a:gdLst/>
            <a:ahLst/>
            <a:cxnLst/>
            <a:rect r="r" b="b" t="t" l="l"/>
            <a:pathLst>
              <a:path h="559990" w="559990">
                <a:moveTo>
                  <a:pt x="0" y="0"/>
                </a:moveTo>
                <a:lnTo>
                  <a:pt x="559990" y="0"/>
                </a:lnTo>
                <a:lnTo>
                  <a:pt x="559990" y="559989"/>
                </a:lnTo>
                <a:lnTo>
                  <a:pt x="0" y="5599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197421" y="5246758"/>
            <a:ext cx="608894" cy="608894"/>
          </a:xfrm>
          <a:custGeom>
            <a:avLst/>
            <a:gdLst/>
            <a:ahLst/>
            <a:cxnLst/>
            <a:rect r="r" b="b" t="t" l="l"/>
            <a:pathLst>
              <a:path h="608894" w="608894">
                <a:moveTo>
                  <a:pt x="0" y="0"/>
                </a:moveTo>
                <a:lnTo>
                  <a:pt x="608894" y="0"/>
                </a:lnTo>
                <a:lnTo>
                  <a:pt x="608894" y="608894"/>
                </a:lnTo>
                <a:lnTo>
                  <a:pt x="0" y="60889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p:cNvSpPr/>
          <p:nvPr/>
        </p:nvSpPr>
        <p:spPr>
          <a:xfrm flipH="false" flipV="false" rot="0">
            <a:off x="204611" y="2507134"/>
            <a:ext cx="594514" cy="832945"/>
          </a:xfrm>
          <a:custGeom>
            <a:avLst/>
            <a:gdLst/>
            <a:ahLst/>
            <a:cxnLst/>
            <a:rect r="r" b="b" t="t" l="l"/>
            <a:pathLst>
              <a:path h="832945" w="594514">
                <a:moveTo>
                  <a:pt x="0" y="0"/>
                </a:moveTo>
                <a:lnTo>
                  <a:pt x="594514" y="0"/>
                </a:lnTo>
                <a:lnTo>
                  <a:pt x="594514" y="832944"/>
                </a:lnTo>
                <a:lnTo>
                  <a:pt x="0" y="83294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197421" y="7566270"/>
            <a:ext cx="594514" cy="725401"/>
          </a:xfrm>
          <a:custGeom>
            <a:avLst/>
            <a:gdLst/>
            <a:ahLst/>
            <a:cxnLst/>
            <a:rect r="r" b="b" t="t" l="l"/>
            <a:pathLst>
              <a:path h="725401" w="594514">
                <a:moveTo>
                  <a:pt x="0" y="0"/>
                </a:moveTo>
                <a:lnTo>
                  <a:pt x="594514" y="0"/>
                </a:lnTo>
                <a:lnTo>
                  <a:pt x="594514" y="725400"/>
                </a:lnTo>
                <a:lnTo>
                  <a:pt x="0" y="725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1" id="21"/>
          <p:cNvSpPr txBox="true"/>
          <p:nvPr/>
        </p:nvSpPr>
        <p:spPr>
          <a:xfrm rot="0">
            <a:off x="496129" y="778306"/>
            <a:ext cx="7759079" cy="1037834"/>
          </a:xfrm>
          <a:prstGeom prst="rect">
            <a:avLst/>
          </a:prstGeom>
        </p:spPr>
        <p:txBody>
          <a:bodyPr anchor="t" rtlCol="false" tIns="0" lIns="0" bIns="0" rIns="0">
            <a:spAutoFit/>
          </a:bodyPr>
          <a:lstStyle/>
          <a:p>
            <a:pPr algn="l">
              <a:lnSpc>
                <a:spcPts val="8416"/>
              </a:lnSpc>
              <a:spcBef>
                <a:spcPct val="0"/>
              </a:spcBef>
            </a:pPr>
            <a:r>
              <a:rPr lang="en-US" sz="6011">
                <a:solidFill>
                  <a:srgbClr val="000000"/>
                </a:solidFill>
                <a:latin typeface="Anton"/>
                <a:ea typeface="Anton"/>
                <a:cs typeface="Anton"/>
                <a:sym typeface="Anton"/>
              </a:rPr>
              <a:t>L’INDÉPENDANCE DE WIAME</a:t>
            </a:r>
          </a:p>
        </p:txBody>
      </p:sp>
      <p:sp>
        <p:nvSpPr>
          <p:cNvPr name="TextBox 22" id="22"/>
          <p:cNvSpPr txBox="true"/>
          <p:nvPr/>
        </p:nvSpPr>
        <p:spPr>
          <a:xfrm rot="0">
            <a:off x="1034440" y="2708428"/>
            <a:ext cx="3687052" cy="527768"/>
          </a:xfrm>
          <a:prstGeom prst="rect">
            <a:avLst/>
          </a:prstGeom>
        </p:spPr>
        <p:txBody>
          <a:bodyPr anchor="t" rtlCol="false" tIns="0" lIns="0" bIns="0" rIns="0">
            <a:spAutoFit/>
          </a:bodyPr>
          <a:lstStyle/>
          <a:p>
            <a:pPr algn="l">
              <a:lnSpc>
                <a:spcPts val="4332"/>
              </a:lnSpc>
              <a:spcBef>
                <a:spcPct val="0"/>
              </a:spcBef>
            </a:pPr>
            <a:r>
              <a:rPr lang="en-US" sz="3094">
                <a:solidFill>
                  <a:srgbClr val="DEA92B"/>
                </a:solidFill>
                <a:latin typeface="Anton"/>
                <a:ea typeface="Anton"/>
                <a:cs typeface="Anton"/>
                <a:sym typeface="Anton"/>
              </a:rPr>
              <a:t>CENT</a:t>
            </a:r>
            <a:r>
              <a:rPr lang="en-US" sz="3094">
                <a:solidFill>
                  <a:srgbClr val="DEA92B"/>
                </a:solidFill>
                <a:latin typeface="Anton"/>
                <a:ea typeface="Anton"/>
                <a:cs typeface="Anton"/>
                <a:sym typeface="Anton"/>
              </a:rPr>
              <a:t>RALES D'ENROBÉS</a:t>
            </a:r>
          </a:p>
        </p:txBody>
      </p:sp>
      <p:sp>
        <p:nvSpPr>
          <p:cNvPr name="TextBox 23" id="23"/>
          <p:cNvSpPr txBox="true"/>
          <p:nvPr/>
        </p:nvSpPr>
        <p:spPr>
          <a:xfrm rot="0">
            <a:off x="1056932" y="3412589"/>
            <a:ext cx="6648950" cy="1667999"/>
          </a:xfrm>
          <a:prstGeom prst="rect">
            <a:avLst/>
          </a:prstGeom>
        </p:spPr>
        <p:txBody>
          <a:bodyPr anchor="t" rtlCol="false" tIns="0" lIns="0" bIns="0" rIns="0">
            <a:spAutoFit/>
          </a:bodyPr>
          <a:lstStyle/>
          <a:p>
            <a:pPr algn="l" marL="341792" indent="-170896" lvl="1">
              <a:lnSpc>
                <a:spcPts val="2216"/>
              </a:lnSpc>
              <a:buFont typeface="Arial"/>
              <a:buChar char="•"/>
            </a:pPr>
            <a:r>
              <a:rPr lang="en-US" sz="1583">
                <a:solidFill>
                  <a:srgbClr val="DEA92B"/>
                </a:solidFill>
                <a:latin typeface="Montserrat"/>
                <a:ea typeface="Montserrat"/>
                <a:cs typeface="Montserrat"/>
                <a:sym typeface="Montserrat"/>
              </a:rPr>
              <a:t>Pr</a:t>
            </a:r>
            <a:r>
              <a:rPr lang="en-US" sz="1583">
                <a:solidFill>
                  <a:srgbClr val="DEA92B"/>
                </a:solidFill>
                <a:latin typeface="Montserrat"/>
                <a:ea typeface="Montserrat"/>
                <a:cs typeface="Montserrat"/>
                <a:sym typeface="Montserrat"/>
              </a:rPr>
              <a:t>oduction en propre : Centrales fixes et mobiles (Wiame VRD) couplées à l'usine de liants et ECF (Probinord).</a:t>
            </a:r>
          </a:p>
          <a:p>
            <a:pPr algn="l" marL="341792" indent="-170896" lvl="1">
              <a:lnSpc>
                <a:spcPts val="2216"/>
              </a:lnSpc>
              <a:buFont typeface="Arial"/>
              <a:buChar char="•"/>
            </a:pPr>
            <a:r>
              <a:rPr lang="en-US" sz="1583">
                <a:solidFill>
                  <a:srgbClr val="DEA92B"/>
                </a:solidFill>
                <a:latin typeface="Montserrat"/>
                <a:ea typeface="Montserrat"/>
                <a:cs typeface="Montserrat"/>
                <a:sym typeface="Montserrat"/>
              </a:rPr>
              <a:t>Autonomie stratégique : Maîtrise totale de la chaîne d'approvisionnement en matières premières.</a:t>
            </a:r>
          </a:p>
          <a:p>
            <a:pPr algn="l" marL="341792" indent="-170896" lvl="1">
              <a:lnSpc>
                <a:spcPts val="2216"/>
              </a:lnSpc>
              <a:spcBef>
                <a:spcPct val="0"/>
              </a:spcBef>
              <a:buFont typeface="Arial"/>
              <a:buChar char="•"/>
            </a:pPr>
            <a:r>
              <a:rPr lang="en-US" sz="1583">
                <a:solidFill>
                  <a:srgbClr val="DEA92B"/>
                </a:solidFill>
                <a:latin typeface="Montserrat"/>
                <a:ea typeface="Montserrat"/>
                <a:cs typeface="Montserrat"/>
                <a:sym typeface="Montserrat"/>
              </a:rPr>
              <a:t>Bouclier anti-inflation : Indépendance face aux fournisseurs externes</a:t>
            </a:r>
          </a:p>
        </p:txBody>
      </p:sp>
      <p:sp>
        <p:nvSpPr>
          <p:cNvPr name="TextBox 24" id="24"/>
          <p:cNvSpPr txBox="true"/>
          <p:nvPr/>
        </p:nvSpPr>
        <p:spPr>
          <a:xfrm rot="0">
            <a:off x="1056932" y="7636511"/>
            <a:ext cx="3687052" cy="527768"/>
          </a:xfrm>
          <a:prstGeom prst="rect">
            <a:avLst/>
          </a:prstGeom>
        </p:spPr>
        <p:txBody>
          <a:bodyPr anchor="t" rtlCol="false" tIns="0" lIns="0" bIns="0" rIns="0">
            <a:spAutoFit/>
          </a:bodyPr>
          <a:lstStyle/>
          <a:p>
            <a:pPr algn="l">
              <a:lnSpc>
                <a:spcPts val="4332"/>
              </a:lnSpc>
              <a:spcBef>
                <a:spcPct val="0"/>
              </a:spcBef>
            </a:pPr>
            <a:r>
              <a:rPr lang="en-US" sz="3094">
                <a:solidFill>
                  <a:srgbClr val="DEA92B"/>
                </a:solidFill>
                <a:latin typeface="Anton"/>
                <a:ea typeface="Anton"/>
                <a:cs typeface="Anton"/>
                <a:sym typeface="Anton"/>
              </a:rPr>
              <a:t>3 700 M² D’ATELIER</a:t>
            </a:r>
          </a:p>
        </p:txBody>
      </p:sp>
      <p:sp>
        <p:nvSpPr>
          <p:cNvPr name="TextBox 25" id="25"/>
          <p:cNvSpPr txBox="true"/>
          <p:nvPr/>
        </p:nvSpPr>
        <p:spPr>
          <a:xfrm rot="0">
            <a:off x="1177284" y="8253570"/>
            <a:ext cx="7376631" cy="1667999"/>
          </a:xfrm>
          <a:prstGeom prst="rect">
            <a:avLst/>
          </a:prstGeom>
        </p:spPr>
        <p:txBody>
          <a:bodyPr anchor="t" rtlCol="false" tIns="0" lIns="0" bIns="0" rIns="0">
            <a:spAutoFit/>
          </a:bodyPr>
          <a:lstStyle/>
          <a:p>
            <a:pPr algn="l" marL="341792" indent="-170896" lvl="1">
              <a:lnSpc>
                <a:spcPts val="2216"/>
              </a:lnSpc>
              <a:buFont typeface="Arial"/>
              <a:buChar char="•"/>
            </a:pPr>
            <a:r>
              <a:rPr lang="en-US" sz="1583">
                <a:solidFill>
                  <a:srgbClr val="DEA92B"/>
                </a:solidFill>
                <a:latin typeface="Montserrat"/>
                <a:ea typeface="Montserrat"/>
                <a:cs typeface="Montserrat"/>
                <a:sym typeface="Montserrat"/>
              </a:rPr>
              <a:t>Infrastructu</a:t>
            </a:r>
            <a:r>
              <a:rPr lang="en-US" sz="1583">
                <a:solidFill>
                  <a:srgbClr val="DEA92B"/>
                </a:solidFill>
                <a:latin typeface="Montserrat"/>
                <a:ea typeface="Montserrat"/>
                <a:cs typeface="Montserrat"/>
                <a:sym typeface="Montserrat"/>
              </a:rPr>
              <a:t>re majeure : Un pôle mécanique et de maintenance intégré de 3 700 m².</a:t>
            </a:r>
          </a:p>
          <a:p>
            <a:pPr algn="l" marL="341792" indent="-170896" lvl="1">
              <a:lnSpc>
                <a:spcPts val="2216"/>
              </a:lnSpc>
              <a:buFont typeface="Arial"/>
              <a:buChar char="•"/>
            </a:pPr>
            <a:r>
              <a:rPr lang="en-US" sz="1583">
                <a:solidFill>
                  <a:srgbClr val="DEA92B"/>
                </a:solidFill>
                <a:latin typeface="Montserrat"/>
                <a:ea typeface="Montserrat"/>
                <a:cs typeface="Montserrat"/>
                <a:sym typeface="Montserrat"/>
              </a:rPr>
              <a:t>Gestion autonome : Entretien, réparation et carrosserie gérés en interne pour le gros et le petit matériel.</a:t>
            </a:r>
          </a:p>
          <a:p>
            <a:pPr algn="l" marL="341792" indent="-170896" lvl="1">
              <a:lnSpc>
                <a:spcPts val="2216"/>
              </a:lnSpc>
              <a:spcBef>
                <a:spcPct val="0"/>
              </a:spcBef>
              <a:buFont typeface="Arial"/>
              <a:buChar char="•"/>
            </a:pPr>
            <a:r>
              <a:rPr lang="en-US" sz="1583">
                <a:solidFill>
                  <a:srgbClr val="DEA92B"/>
                </a:solidFill>
                <a:latin typeface="Montserrat"/>
                <a:ea typeface="Montserrat"/>
                <a:cs typeface="Montserrat"/>
                <a:sym typeface="Montserrat"/>
              </a:rPr>
              <a:t>Continuité opérationnelle : Garantie de la disponibilité immédiate et de la longévité des équipements.</a:t>
            </a:r>
          </a:p>
        </p:txBody>
      </p:sp>
      <p:sp>
        <p:nvSpPr>
          <p:cNvPr name="TextBox 26" id="26"/>
          <p:cNvSpPr txBox="true"/>
          <p:nvPr/>
        </p:nvSpPr>
        <p:spPr>
          <a:xfrm rot="0">
            <a:off x="1056932" y="5327884"/>
            <a:ext cx="3687052" cy="527768"/>
          </a:xfrm>
          <a:prstGeom prst="rect">
            <a:avLst/>
          </a:prstGeom>
        </p:spPr>
        <p:txBody>
          <a:bodyPr anchor="t" rtlCol="false" tIns="0" lIns="0" bIns="0" rIns="0">
            <a:spAutoFit/>
          </a:bodyPr>
          <a:lstStyle/>
          <a:p>
            <a:pPr algn="l">
              <a:lnSpc>
                <a:spcPts val="4332"/>
              </a:lnSpc>
              <a:spcBef>
                <a:spcPct val="0"/>
              </a:spcBef>
            </a:pPr>
            <a:r>
              <a:rPr lang="en-US" sz="3094">
                <a:solidFill>
                  <a:srgbClr val="DEA92B"/>
                </a:solidFill>
                <a:latin typeface="Anton"/>
                <a:ea typeface="Anton"/>
                <a:cs typeface="Anton"/>
                <a:sym typeface="Anton"/>
              </a:rPr>
              <a:t>FLOTTE D’ENGINS</a:t>
            </a:r>
          </a:p>
        </p:txBody>
      </p:sp>
      <p:sp>
        <p:nvSpPr>
          <p:cNvPr name="TextBox 27" id="27"/>
          <p:cNvSpPr txBox="true"/>
          <p:nvPr/>
        </p:nvSpPr>
        <p:spPr>
          <a:xfrm rot="0">
            <a:off x="1056932" y="5897168"/>
            <a:ext cx="7376631" cy="1389647"/>
          </a:xfrm>
          <a:prstGeom prst="rect">
            <a:avLst/>
          </a:prstGeom>
        </p:spPr>
        <p:txBody>
          <a:bodyPr anchor="t" rtlCol="false" tIns="0" lIns="0" bIns="0" rIns="0">
            <a:spAutoFit/>
          </a:bodyPr>
          <a:lstStyle/>
          <a:p>
            <a:pPr algn="l" marL="341792" indent="-170896" lvl="1">
              <a:lnSpc>
                <a:spcPts val="2216"/>
              </a:lnSpc>
              <a:buFont typeface="Arial"/>
              <a:buChar char="•"/>
            </a:pPr>
            <a:r>
              <a:rPr lang="en-US" sz="1583">
                <a:solidFill>
                  <a:srgbClr val="DEA92B"/>
                </a:solidFill>
                <a:latin typeface="Montserrat"/>
                <a:ea typeface="Montserrat"/>
                <a:cs typeface="Montserrat"/>
                <a:sym typeface="Montserrat"/>
              </a:rPr>
              <a:t>Fl</a:t>
            </a:r>
            <a:r>
              <a:rPr lang="en-US" sz="1583">
                <a:solidFill>
                  <a:srgbClr val="DEA92B"/>
                </a:solidFill>
                <a:latin typeface="Montserrat"/>
                <a:ea typeface="Montserrat"/>
                <a:cs typeface="Montserrat"/>
                <a:sym typeface="Montserrat"/>
              </a:rPr>
              <a:t>otte indépendante : Possession de ses propres engins lourds et véhicules de chantier.</a:t>
            </a:r>
          </a:p>
          <a:p>
            <a:pPr algn="l" marL="341792" indent="-170896" lvl="1">
              <a:lnSpc>
                <a:spcPts val="2216"/>
              </a:lnSpc>
              <a:spcBef>
                <a:spcPct val="0"/>
              </a:spcBef>
              <a:buFont typeface="Arial"/>
              <a:buChar char="•"/>
            </a:pPr>
            <a:r>
              <a:rPr lang="en-US" sz="1583">
                <a:solidFill>
                  <a:srgbClr val="DEA92B"/>
                </a:solidFill>
                <a:latin typeface="Montserrat"/>
                <a:ea typeface="Montserrat"/>
                <a:cs typeface="Montserrat"/>
                <a:sym typeface="Montserrat"/>
              </a:rPr>
              <a:t>Réactivité maximale : Capacité d'assurer l'ensemble des chantiers (dont chantiers de nuit ou aéroportuaires) sans dépendre de la location externe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562450" y="-492866"/>
            <a:ext cx="19164206" cy="10779866"/>
          </a:xfrm>
          <a:custGeom>
            <a:avLst/>
            <a:gdLst/>
            <a:ahLst/>
            <a:cxnLst/>
            <a:rect r="r" b="b" t="t" l="l"/>
            <a:pathLst>
              <a:path h="10779866" w="19164206">
                <a:moveTo>
                  <a:pt x="0" y="0"/>
                </a:moveTo>
                <a:lnTo>
                  <a:pt x="19164206" y="0"/>
                </a:lnTo>
                <a:lnTo>
                  <a:pt x="19164206" y="10779866"/>
                </a:lnTo>
                <a:lnTo>
                  <a:pt x="0" y="10779866"/>
                </a:lnTo>
                <a:lnTo>
                  <a:pt x="0" y="0"/>
                </a:lnTo>
                <a:close/>
              </a:path>
            </a:pathLst>
          </a:custGeom>
          <a:blipFill>
            <a:blip r:embed="rId3">
              <a:alphaModFix amt="73000"/>
            </a:blip>
            <a:stretch>
              <a:fillRect l="0" t="0" r="0" b="0"/>
            </a:stretch>
          </a:blipFill>
        </p:spPr>
      </p:sp>
      <p:grpSp>
        <p:nvGrpSpPr>
          <p:cNvPr name="Group 4" id="4"/>
          <p:cNvGrpSpPr/>
          <p:nvPr/>
        </p:nvGrpSpPr>
        <p:grpSpPr>
          <a:xfrm rot="0">
            <a:off x="2234078" y="1701962"/>
            <a:ext cx="6345854" cy="8161324"/>
            <a:chOff x="0" y="0"/>
            <a:chExt cx="809539" cy="1041138"/>
          </a:xfrm>
        </p:grpSpPr>
        <p:sp>
          <p:nvSpPr>
            <p:cNvPr name="Freeform 5" id="5"/>
            <p:cNvSpPr/>
            <p:nvPr/>
          </p:nvSpPr>
          <p:spPr>
            <a:xfrm flipH="false" flipV="false" rot="0">
              <a:off x="0" y="0"/>
              <a:ext cx="809539" cy="1041138"/>
            </a:xfrm>
            <a:custGeom>
              <a:avLst/>
              <a:gdLst/>
              <a:ahLst/>
              <a:cxnLst/>
              <a:rect r="r" b="b" t="t" l="l"/>
              <a:pathLst>
                <a:path h="1041138" w="809539">
                  <a:moveTo>
                    <a:pt x="152082" y="0"/>
                  </a:moveTo>
                  <a:lnTo>
                    <a:pt x="657457" y="0"/>
                  </a:lnTo>
                  <a:cubicBezTo>
                    <a:pt x="741450" y="0"/>
                    <a:pt x="809539" y="68089"/>
                    <a:pt x="809539" y="152082"/>
                  </a:cubicBezTo>
                  <a:lnTo>
                    <a:pt x="809539" y="889056"/>
                  </a:lnTo>
                  <a:cubicBezTo>
                    <a:pt x="809539" y="929390"/>
                    <a:pt x="793516" y="968073"/>
                    <a:pt x="764995" y="996594"/>
                  </a:cubicBezTo>
                  <a:cubicBezTo>
                    <a:pt x="736474" y="1025115"/>
                    <a:pt x="697792" y="1041138"/>
                    <a:pt x="657457" y="1041138"/>
                  </a:cubicBezTo>
                  <a:lnTo>
                    <a:pt x="152082" y="1041138"/>
                  </a:lnTo>
                  <a:cubicBezTo>
                    <a:pt x="68089" y="1041138"/>
                    <a:pt x="0" y="973048"/>
                    <a:pt x="0" y="889056"/>
                  </a:cubicBezTo>
                  <a:lnTo>
                    <a:pt x="0" y="152082"/>
                  </a:lnTo>
                  <a:cubicBezTo>
                    <a:pt x="0" y="111747"/>
                    <a:pt x="16023" y="73065"/>
                    <a:pt x="44544" y="44544"/>
                  </a:cubicBezTo>
                  <a:cubicBezTo>
                    <a:pt x="73065" y="16023"/>
                    <a:pt x="111747" y="0"/>
                    <a:pt x="152082" y="0"/>
                  </a:cubicBezTo>
                  <a:close/>
                </a:path>
              </a:pathLst>
            </a:custGeom>
            <a:solidFill>
              <a:srgbClr val="F5C043">
                <a:alpha val="82745"/>
              </a:srgbClr>
            </a:solidFill>
          </p:spPr>
        </p:sp>
        <p:sp>
          <p:nvSpPr>
            <p:cNvPr name="TextBox 6" id="6"/>
            <p:cNvSpPr txBox="true"/>
            <p:nvPr/>
          </p:nvSpPr>
          <p:spPr>
            <a:xfrm>
              <a:off x="0" y="-38100"/>
              <a:ext cx="809539" cy="1079238"/>
            </a:xfrm>
            <a:prstGeom prst="rect">
              <a:avLst/>
            </a:prstGeom>
          </p:spPr>
          <p:txBody>
            <a:bodyPr anchor="ctr" rtlCol="false" tIns="50800" lIns="50800" bIns="50800" rIns="50800"/>
            <a:lstStyle/>
            <a:p>
              <a:pPr algn="ctr">
                <a:lnSpc>
                  <a:spcPts val="2986"/>
                </a:lnSpc>
              </a:pPr>
            </a:p>
          </p:txBody>
        </p:sp>
      </p:grpSp>
      <p:grpSp>
        <p:nvGrpSpPr>
          <p:cNvPr name="Group 7" id="7"/>
          <p:cNvGrpSpPr/>
          <p:nvPr/>
        </p:nvGrpSpPr>
        <p:grpSpPr>
          <a:xfrm rot="0">
            <a:off x="9433810" y="1701962"/>
            <a:ext cx="6371418" cy="8161324"/>
            <a:chOff x="0" y="0"/>
            <a:chExt cx="812800" cy="1041138"/>
          </a:xfrm>
        </p:grpSpPr>
        <p:sp>
          <p:nvSpPr>
            <p:cNvPr name="Freeform 8" id="8"/>
            <p:cNvSpPr/>
            <p:nvPr/>
          </p:nvSpPr>
          <p:spPr>
            <a:xfrm flipH="false" flipV="false" rot="0">
              <a:off x="0" y="0"/>
              <a:ext cx="812800" cy="1041138"/>
            </a:xfrm>
            <a:custGeom>
              <a:avLst/>
              <a:gdLst/>
              <a:ahLst/>
              <a:cxnLst/>
              <a:rect r="r" b="b" t="t" l="l"/>
              <a:pathLst>
                <a:path h="1041138" w="812800">
                  <a:moveTo>
                    <a:pt x="151472" y="0"/>
                  </a:moveTo>
                  <a:lnTo>
                    <a:pt x="661328" y="0"/>
                  </a:lnTo>
                  <a:cubicBezTo>
                    <a:pt x="744984" y="0"/>
                    <a:pt x="812800" y="67816"/>
                    <a:pt x="812800" y="151472"/>
                  </a:cubicBezTo>
                  <a:lnTo>
                    <a:pt x="812800" y="889666"/>
                  </a:lnTo>
                  <a:cubicBezTo>
                    <a:pt x="812800" y="929839"/>
                    <a:pt x="796841" y="968366"/>
                    <a:pt x="768435" y="996773"/>
                  </a:cubicBezTo>
                  <a:cubicBezTo>
                    <a:pt x="740028" y="1025179"/>
                    <a:pt x="701501" y="1041138"/>
                    <a:pt x="661328" y="1041138"/>
                  </a:cubicBezTo>
                  <a:lnTo>
                    <a:pt x="151472" y="1041138"/>
                  </a:lnTo>
                  <a:cubicBezTo>
                    <a:pt x="67816" y="1041138"/>
                    <a:pt x="0" y="973322"/>
                    <a:pt x="0" y="889666"/>
                  </a:cubicBezTo>
                  <a:lnTo>
                    <a:pt x="0" y="151472"/>
                  </a:lnTo>
                  <a:cubicBezTo>
                    <a:pt x="0" y="67816"/>
                    <a:pt x="67816" y="0"/>
                    <a:pt x="151472" y="0"/>
                  </a:cubicBezTo>
                  <a:close/>
                </a:path>
              </a:pathLst>
            </a:custGeom>
            <a:solidFill>
              <a:srgbClr val="F5C043">
                <a:alpha val="82745"/>
              </a:srgbClr>
            </a:solidFill>
          </p:spPr>
        </p:sp>
        <p:sp>
          <p:nvSpPr>
            <p:cNvPr name="TextBox 9" id="9"/>
            <p:cNvSpPr txBox="true"/>
            <p:nvPr/>
          </p:nvSpPr>
          <p:spPr>
            <a:xfrm>
              <a:off x="0" y="-38100"/>
              <a:ext cx="812800" cy="1079238"/>
            </a:xfrm>
            <a:prstGeom prst="rect">
              <a:avLst/>
            </a:prstGeom>
          </p:spPr>
          <p:txBody>
            <a:bodyPr anchor="ctr" rtlCol="false" tIns="50800" lIns="50800" bIns="50800" rIns="50800"/>
            <a:lstStyle/>
            <a:p>
              <a:pPr algn="ctr">
                <a:lnSpc>
                  <a:spcPts val="2986"/>
                </a:lnSpc>
              </a:pPr>
            </a:p>
          </p:txBody>
        </p:sp>
      </p:grpSp>
      <p:grpSp>
        <p:nvGrpSpPr>
          <p:cNvPr name="Group 10" id="10"/>
          <p:cNvGrpSpPr/>
          <p:nvPr/>
        </p:nvGrpSpPr>
        <p:grpSpPr>
          <a:xfrm rot="0">
            <a:off x="9874052" y="3309545"/>
            <a:ext cx="5490934" cy="3174593"/>
            <a:chOff x="0" y="0"/>
            <a:chExt cx="1405859" cy="812800"/>
          </a:xfrm>
        </p:grpSpPr>
        <p:sp>
          <p:nvSpPr>
            <p:cNvPr name="Freeform 11" id="11"/>
            <p:cNvSpPr/>
            <p:nvPr/>
          </p:nvSpPr>
          <p:spPr>
            <a:xfrm flipH="false" flipV="false" rot="0">
              <a:off x="0" y="0"/>
              <a:ext cx="1405859" cy="812800"/>
            </a:xfrm>
            <a:custGeom>
              <a:avLst/>
              <a:gdLst/>
              <a:ahLst/>
              <a:cxnLst/>
              <a:rect r="r" b="b" t="t" l="l"/>
              <a:pathLst>
                <a:path h="812800" w="1405859">
                  <a:moveTo>
                    <a:pt x="32429" y="0"/>
                  </a:moveTo>
                  <a:lnTo>
                    <a:pt x="1373431" y="0"/>
                  </a:lnTo>
                  <a:cubicBezTo>
                    <a:pt x="1382031" y="0"/>
                    <a:pt x="1390279" y="3417"/>
                    <a:pt x="1396361" y="9498"/>
                  </a:cubicBezTo>
                  <a:cubicBezTo>
                    <a:pt x="1402443" y="15580"/>
                    <a:pt x="1405859" y="23828"/>
                    <a:pt x="1405859" y="32429"/>
                  </a:cubicBezTo>
                  <a:lnTo>
                    <a:pt x="1405859" y="780371"/>
                  </a:lnTo>
                  <a:cubicBezTo>
                    <a:pt x="1405859" y="788972"/>
                    <a:pt x="1402443" y="797220"/>
                    <a:pt x="1396361" y="803302"/>
                  </a:cubicBezTo>
                  <a:cubicBezTo>
                    <a:pt x="1390279" y="809383"/>
                    <a:pt x="1382031" y="812800"/>
                    <a:pt x="1373431" y="812800"/>
                  </a:cubicBezTo>
                  <a:lnTo>
                    <a:pt x="32429" y="812800"/>
                  </a:lnTo>
                  <a:cubicBezTo>
                    <a:pt x="23828" y="812800"/>
                    <a:pt x="15580" y="809383"/>
                    <a:pt x="9498" y="803302"/>
                  </a:cubicBezTo>
                  <a:cubicBezTo>
                    <a:pt x="3417" y="797220"/>
                    <a:pt x="0" y="788972"/>
                    <a:pt x="0" y="780371"/>
                  </a:cubicBezTo>
                  <a:lnTo>
                    <a:pt x="0" y="32429"/>
                  </a:lnTo>
                  <a:cubicBezTo>
                    <a:pt x="0" y="23828"/>
                    <a:pt x="3417" y="15580"/>
                    <a:pt x="9498" y="9498"/>
                  </a:cubicBezTo>
                  <a:cubicBezTo>
                    <a:pt x="15580" y="3417"/>
                    <a:pt x="23828" y="0"/>
                    <a:pt x="32429" y="0"/>
                  </a:cubicBezTo>
                  <a:close/>
                </a:path>
              </a:pathLst>
            </a:custGeom>
            <a:blipFill>
              <a:blip r:embed="rId4"/>
              <a:stretch>
                <a:fillRect l="-1813" t="0" r="-1813" b="0"/>
              </a:stretch>
            </a:blipFill>
          </p:spPr>
        </p:sp>
      </p:grpSp>
      <p:grpSp>
        <p:nvGrpSpPr>
          <p:cNvPr name="Group 12" id="12"/>
          <p:cNvGrpSpPr/>
          <p:nvPr/>
        </p:nvGrpSpPr>
        <p:grpSpPr>
          <a:xfrm rot="0">
            <a:off x="2715715" y="3382127"/>
            <a:ext cx="5365392" cy="3102011"/>
            <a:chOff x="0" y="0"/>
            <a:chExt cx="1405859" cy="812800"/>
          </a:xfrm>
        </p:grpSpPr>
        <p:sp>
          <p:nvSpPr>
            <p:cNvPr name="Freeform 13" id="13"/>
            <p:cNvSpPr/>
            <p:nvPr/>
          </p:nvSpPr>
          <p:spPr>
            <a:xfrm flipH="false" flipV="false" rot="0">
              <a:off x="0" y="0"/>
              <a:ext cx="1405859" cy="812800"/>
            </a:xfrm>
            <a:custGeom>
              <a:avLst/>
              <a:gdLst/>
              <a:ahLst/>
              <a:cxnLst/>
              <a:rect r="r" b="b" t="t" l="l"/>
              <a:pathLst>
                <a:path h="812800" w="1405859">
                  <a:moveTo>
                    <a:pt x="33188" y="0"/>
                  </a:moveTo>
                  <a:lnTo>
                    <a:pt x="1372672" y="0"/>
                  </a:lnTo>
                  <a:cubicBezTo>
                    <a:pt x="1391001" y="0"/>
                    <a:pt x="1405859" y="14859"/>
                    <a:pt x="1405859" y="33188"/>
                  </a:cubicBezTo>
                  <a:lnTo>
                    <a:pt x="1405859" y="779612"/>
                  </a:lnTo>
                  <a:cubicBezTo>
                    <a:pt x="1405859" y="797941"/>
                    <a:pt x="1391001" y="812800"/>
                    <a:pt x="1372672" y="812800"/>
                  </a:cubicBezTo>
                  <a:lnTo>
                    <a:pt x="33188" y="812800"/>
                  </a:lnTo>
                  <a:cubicBezTo>
                    <a:pt x="14859" y="812800"/>
                    <a:pt x="0" y="797941"/>
                    <a:pt x="0" y="779612"/>
                  </a:cubicBezTo>
                  <a:lnTo>
                    <a:pt x="0" y="33188"/>
                  </a:lnTo>
                  <a:cubicBezTo>
                    <a:pt x="0" y="14859"/>
                    <a:pt x="14859" y="0"/>
                    <a:pt x="33188" y="0"/>
                  </a:cubicBezTo>
                  <a:close/>
                </a:path>
              </a:pathLst>
            </a:custGeom>
            <a:blipFill>
              <a:blip r:embed="rId5"/>
              <a:stretch>
                <a:fillRect l="0" t="-9493" r="0" b="-5961"/>
              </a:stretch>
            </a:blipFill>
          </p:spPr>
        </p:sp>
      </p:grpSp>
      <p:grpSp>
        <p:nvGrpSpPr>
          <p:cNvPr name="Group 14" id="14"/>
          <p:cNvGrpSpPr/>
          <p:nvPr/>
        </p:nvGrpSpPr>
        <p:grpSpPr>
          <a:xfrm rot="0">
            <a:off x="1502307" y="253950"/>
            <a:ext cx="15283385" cy="1152737"/>
            <a:chOff x="0" y="0"/>
            <a:chExt cx="4025254" cy="303601"/>
          </a:xfrm>
        </p:grpSpPr>
        <p:sp>
          <p:nvSpPr>
            <p:cNvPr name="Freeform 15" id="15"/>
            <p:cNvSpPr/>
            <p:nvPr/>
          </p:nvSpPr>
          <p:spPr>
            <a:xfrm flipH="false" flipV="false" rot="0">
              <a:off x="0" y="0"/>
              <a:ext cx="4025254" cy="303601"/>
            </a:xfrm>
            <a:custGeom>
              <a:avLst/>
              <a:gdLst/>
              <a:ahLst/>
              <a:cxnLst/>
              <a:rect r="r" b="b" t="t" l="l"/>
              <a:pathLst>
                <a:path h="303601" w="4025254">
                  <a:moveTo>
                    <a:pt x="3822054" y="0"/>
                  </a:moveTo>
                  <a:cubicBezTo>
                    <a:pt x="3934278" y="0"/>
                    <a:pt x="4025254" y="67964"/>
                    <a:pt x="4025254" y="151801"/>
                  </a:cubicBezTo>
                  <a:cubicBezTo>
                    <a:pt x="4025254" y="235638"/>
                    <a:pt x="3934278" y="303601"/>
                    <a:pt x="3822054" y="303601"/>
                  </a:cubicBezTo>
                  <a:lnTo>
                    <a:pt x="203200" y="303601"/>
                  </a:lnTo>
                  <a:cubicBezTo>
                    <a:pt x="90976" y="303601"/>
                    <a:pt x="0" y="235638"/>
                    <a:pt x="0" y="151801"/>
                  </a:cubicBezTo>
                  <a:cubicBezTo>
                    <a:pt x="0" y="67964"/>
                    <a:pt x="90976" y="0"/>
                    <a:pt x="203200" y="0"/>
                  </a:cubicBezTo>
                  <a:close/>
                </a:path>
              </a:pathLst>
            </a:custGeom>
            <a:solidFill>
              <a:srgbClr val="F5C043">
                <a:alpha val="70980"/>
              </a:srgbClr>
            </a:solidFill>
          </p:spPr>
        </p:sp>
        <p:sp>
          <p:nvSpPr>
            <p:cNvPr name="TextBox 16" id="16"/>
            <p:cNvSpPr txBox="true"/>
            <p:nvPr/>
          </p:nvSpPr>
          <p:spPr>
            <a:xfrm>
              <a:off x="0" y="-38100"/>
              <a:ext cx="4025254" cy="341701"/>
            </a:xfrm>
            <a:prstGeom prst="rect">
              <a:avLst/>
            </a:prstGeom>
          </p:spPr>
          <p:txBody>
            <a:bodyPr anchor="ctr" rtlCol="false" tIns="50800" lIns="50800" bIns="50800" rIns="50800"/>
            <a:lstStyle/>
            <a:p>
              <a:pPr algn="ctr">
                <a:lnSpc>
                  <a:spcPts val="2986"/>
                </a:lnSpc>
              </a:pPr>
            </a:p>
          </p:txBody>
        </p:sp>
      </p:grpSp>
      <p:sp>
        <p:nvSpPr>
          <p:cNvPr name="TextBox 17" id="17"/>
          <p:cNvSpPr txBox="true"/>
          <p:nvPr/>
        </p:nvSpPr>
        <p:spPr>
          <a:xfrm rot="0">
            <a:off x="2781937" y="2211505"/>
            <a:ext cx="5299170" cy="878188"/>
          </a:xfrm>
          <a:prstGeom prst="rect">
            <a:avLst/>
          </a:prstGeom>
        </p:spPr>
        <p:txBody>
          <a:bodyPr anchor="t" rtlCol="false" tIns="0" lIns="0" bIns="0" rIns="0">
            <a:spAutoFit/>
          </a:bodyPr>
          <a:lstStyle/>
          <a:p>
            <a:pPr algn="l">
              <a:lnSpc>
                <a:spcPts val="7120"/>
              </a:lnSpc>
              <a:spcBef>
                <a:spcPct val="0"/>
              </a:spcBef>
            </a:pPr>
            <a:r>
              <a:rPr lang="en-US" sz="5086">
                <a:solidFill>
                  <a:srgbClr val="0F245B"/>
                </a:solidFill>
                <a:latin typeface="Anton"/>
                <a:ea typeface="Anton"/>
                <a:cs typeface="Anton"/>
                <a:sym typeface="Anton"/>
              </a:rPr>
              <a:t>ENROBEUR PROJETEUR</a:t>
            </a:r>
          </a:p>
        </p:txBody>
      </p:sp>
      <p:sp>
        <p:nvSpPr>
          <p:cNvPr name="TextBox 18" id="18"/>
          <p:cNvSpPr txBox="true"/>
          <p:nvPr/>
        </p:nvSpPr>
        <p:spPr>
          <a:xfrm rot="0">
            <a:off x="2670372" y="6738472"/>
            <a:ext cx="5473266" cy="2715895"/>
          </a:xfrm>
          <a:prstGeom prst="rect">
            <a:avLst/>
          </a:prstGeom>
        </p:spPr>
        <p:txBody>
          <a:bodyPr anchor="t" rtlCol="false" tIns="0" lIns="0" bIns="0" rIns="0">
            <a:spAutoFit/>
          </a:bodyPr>
          <a:lstStyle/>
          <a:p>
            <a:pPr algn="just" marL="474981" indent="-237491" lvl="1">
              <a:lnSpc>
                <a:spcPts val="3080"/>
              </a:lnSpc>
              <a:buFont typeface="Arial"/>
              <a:buChar char="•"/>
            </a:pPr>
            <a:r>
              <a:rPr lang="en-US" b="true" sz="2200">
                <a:solidFill>
                  <a:srgbClr val="0F245B"/>
                </a:solidFill>
                <a:latin typeface="Montserrat Medium"/>
                <a:ea typeface="Montserrat Medium"/>
                <a:cs typeface="Montserrat Medium"/>
                <a:sym typeface="Montserrat Medium"/>
              </a:rPr>
              <a:t>Ca</a:t>
            </a:r>
            <a:r>
              <a:rPr lang="en-US" b="true" sz="2200">
                <a:solidFill>
                  <a:srgbClr val="0F245B"/>
                </a:solidFill>
                <a:latin typeface="Montserrat Medium"/>
                <a:ea typeface="Montserrat Medium"/>
                <a:cs typeface="Montserrat Medium"/>
                <a:sym typeface="Montserrat Medium"/>
              </a:rPr>
              <a:t>mion-usine autonome (</a:t>
            </a:r>
            <a:r>
              <a:rPr lang="en-US" b="true" sz="2200" i="true">
                <a:solidFill>
                  <a:srgbClr val="0F245B"/>
                </a:solidFill>
                <a:latin typeface="Montserrat Medium Italics"/>
                <a:ea typeface="Montserrat Medium Italics"/>
                <a:cs typeface="Montserrat Medium Italics"/>
                <a:sym typeface="Montserrat Medium Italics"/>
              </a:rPr>
              <a:t>acquis en 2016)</a:t>
            </a:r>
          </a:p>
          <a:p>
            <a:pPr algn="just" marL="474981" indent="-237491" lvl="1">
              <a:lnSpc>
                <a:spcPts val="3080"/>
              </a:lnSpc>
              <a:buFont typeface="Arial"/>
              <a:buChar char="•"/>
            </a:pPr>
            <a:r>
              <a:rPr lang="en-US" b="true" sz="2200">
                <a:solidFill>
                  <a:srgbClr val="0F245B"/>
                </a:solidFill>
                <a:latin typeface="Montserrat Medium"/>
                <a:ea typeface="Montserrat Medium"/>
                <a:cs typeface="Montserrat Medium"/>
                <a:sym typeface="Montserrat Medium"/>
              </a:rPr>
              <a:t>Réparation ciblée des chaussées (</a:t>
            </a:r>
            <a:r>
              <a:rPr lang="en-US" b="true" sz="2200">
                <a:solidFill>
                  <a:srgbClr val="0F245B"/>
                </a:solidFill>
                <a:latin typeface="Montserrat Bold"/>
                <a:ea typeface="Montserrat Bold"/>
                <a:cs typeface="Montserrat Bold"/>
                <a:sym typeface="Montserrat Bold"/>
              </a:rPr>
              <a:t>ex</a:t>
            </a:r>
            <a:r>
              <a:rPr lang="en-US" b="true" sz="2200">
                <a:solidFill>
                  <a:srgbClr val="0F245B"/>
                </a:solidFill>
                <a:latin typeface="Montserrat Medium"/>
                <a:ea typeface="Montserrat Medium"/>
                <a:cs typeface="Montserrat Medium"/>
                <a:sym typeface="Montserrat Medium"/>
              </a:rPr>
              <a:t> : nids de poule, faïençage).</a:t>
            </a:r>
          </a:p>
          <a:p>
            <a:pPr algn="just" marL="474981" indent="-237491" lvl="1">
              <a:lnSpc>
                <a:spcPts val="3080"/>
              </a:lnSpc>
              <a:spcBef>
                <a:spcPct val="0"/>
              </a:spcBef>
              <a:buFont typeface="Arial"/>
              <a:buChar char="•"/>
            </a:pPr>
            <a:r>
              <a:rPr lang="en-US" b="true" sz="2200" u="sng">
                <a:solidFill>
                  <a:srgbClr val="0F245B"/>
                </a:solidFill>
                <a:latin typeface="Montserrat Bold"/>
                <a:ea typeface="Montserrat Bold"/>
                <a:cs typeface="Montserrat Bold"/>
                <a:sym typeface="Montserrat Bold"/>
              </a:rPr>
              <a:t>Atout</a:t>
            </a:r>
            <a:r>
              <a:rPr lang="en-US" b="true" sz="2200">
                <a:solidFill>
                  <a:srgbClr val="0F245B"/>
                </a:solidFill>
                <a:latin typeface="Montserrat Medium"/>
                <a:ea typeface="Montserrat Medium"/>
                <a:cs typeface="Montserrat Medium"/>
                <a:sym typeface="Montserrat Medium"/>
              </a:rPr>
              <a:t> : Intervention rapide et limitation de la consommation de matériaux neufs</a:t>
            </a:r>
          </a:p>
        </p:txBody>
      </p:sp>
      <p:sp>
        <p:nvSpPr>
          <p:cNvPr name="TextBox 19" id="19"/>
          <p:cNvSpPr txBox="true"/>
          <p:nvPr/>
        </p:nvSpPr>
        <p:spPr>
          <a:xfrm rot="0">
            <a:off x="11029713" y="2211505"/>
            <a:ext cx="3179613" cy="878188"/>
          </a:xfrm>
          <a:prstGeom prst="rect">
            <a:avLst/>
          </a:prstGeom>
        </p:spPr>
        <p:txBody>
          <a:bodyPr anchor="t" rtlCol="false" tIns="0" lIns="0" bIns="0" rIns="0">
            <a:spAutoFit/>
          </a:bodyPr>
          <a:lstStyle/>
          <a:p>
            <a:pPr algn="l">
              <a:lnSpc>
                <a:spcPts val="7120"/>
              </a:lnSpc>
              <a:spcBef>
                <a:spcPct val="0"/>
              </a:spcBef>
            </a:pPr>
            <a:r>
              <a:rPr lang="en-US" sz="5086">
                <a:solidFill>
                  <a:srgbClr val="0F245B"/>
                </a:solidFill>
                <a:latin typeface="Anton"/>
                <a:ea typeface="Anton"/>
                <a:cs typeface="Anton"/>
                <a:sym typeface="Anton"/>
              </a:rPr>
              <a:t>LE RABOTAGE</a:t>
            </a:r>
          </a:p>
        </p:txBody>
      </p:sp>
      <p:sp>
        <p:nvSpPr>
          <p:cNvPr name="TextBox 20" id="20"/>
          <p:cNvSpPr txBox="true"/>
          <p:nvPr/>
        </p:nvSpPr>
        <p:spPr>
          <a:xfrm rot="0">
            <a:off x="9703662" y="6738472"/>
            <a:ext cx="5831714" cy="2640965"/>
          </a:xfrm>
          <a:prstGeom prst="rect">
            <a:avLst/>
          </a:prstGeom>
        </p:spPr>
        <p:txBody>
          <a:bodyPr anchor="t" rtlCol="false" tIns="0" lIns="0" bIns="0" rIns="0">
            <a:spAutoFit/>
          </a:bodyPr>
          <a:lstStyle/>
          <a:p>
            <a:pPr algn="l" marL="453390" indent="-226695" lvl="1">
              <a:lnSpc>
                <a:spcPts val="2940"/>
              </a:lnSpc>
              <a:buFont typeface="Arial"/>
              <a:buChar char="•"/>
            </a:pPr>
            <a:r>
              <a:rPr lang="en-US" b="true" sz="2100">
                <a:solidFill>
                  <a:srgbClr val="0F245B"/>
                </a:solidFill>
                <a:latin typeface="Montserrat Medium"/>
                <a:ea typeface="Montserrat Medium"/>
                <a:cs typeface="Montserrat Medium"/>
                <a:sym typeface="Montserrat Medium"/>
              </a:rPr>
              <a:t>Dé</a:t>
            </a:r>
            <a:r>
              <a:rPr lang="en-US" b="true" sz="2100">
                <a:solidFill>
                  <a:srgbClr val="0F245B"/>
                </a:solidFill>
                <a:latin typeface="Montserrat Medium"/>
                <a:ea typeface="Montserrat Medium"/>
                <a:cs typeface="Montserrat Medium"/>
                <a:sym typeface="Montserrat Medium"/>
              </a:rPr>
              <a:t>construction et récupération des anciens revêtements routiers.</a:t>
            </a:r>
          </a:p>
          <a:p>
            <a:pPr algn="l" marL="453390" indent="-226695" lvl="1">
              <a:lnSpc>
                <a:spcPts val="2940"/>
              </a:lnSpc>
              <a:buFont typeface="Arial"/>
              <a:buChar char="•"/>
            </a:pPr>
            <a:r>
              <a:rPr lang="en-US" b="true" sz="2100">
                <a:solidFill>
                  <a:srgbClr val="0F245B"/>
                </a:solidFill>
                <a:latin typeface="Montserrat Medium"/>
                <a:ea typeface="Montserrat Medium"/>
                <a:cs typeface="Montserrat Medium"/>
                <a:sym typeface="Montserrat Medium"/>
              </a:rPr>
              <a:t>Réinjection des matériaux recyclés dans les nouvelles formules d'enrobés.</a:t>
            </a:r>
          </a:p>
          <a:p>
            <a:pPr algn="l" marL="474979" indent="-237490" lvl="1">
              <a:lnSpc>
                <a:spcPts val="3079"/>
              </a:lnSpc>
              <a:spcBef>
                <a:spcPct val="0"/>
              </a:spcBef>
              <a:buFont typeface="Arial"/>
              <a:buChar char="•"/>
            </a:pPr>
            <a:r>
              <a:rPr lang="en-US" b="true" sz="2199" u="sng">
                <a:solidFill>
                  <a:srgbClr val="0F245B"/>
                </a:solidFill>
                <a:latin typeface="Montserrat Bold"/>
                <a:ea typeface="Montserrat Bold"/>
                <a:cs typeface="Montserrat Bold"/>
                <a:sym typeface="Montserrat Bold"/>
              </a:rPr>
              <a:t>Atout</a:t>
            </a:r>
            <a:r>
              <a:rPr lang="en-US" b="true" sz="2199">
                <a:solidFill>
                  <a:srgbClr val="0F245B"/>
                </a:solidFill>
                <a:latin typeface="Montserrat Medium"/>
                <a:ea typeface="Montserrat Medium"/>
                <a:cs typeface="Montserrat Medium"/>
                <a:sym typeface="Montserrat Medium"/>
              </a:rPr>
              <a:t> : Laboratoire intégré pour valider la qualité écologique et technique</a:t>
            </a:r>
          </a:p>
        </p:txBody>
      </p:sp>
      <p:sp>
        <p:nvSpPr>
          <p:cNvPr name="TextBox 21" id="21"/>
          <p:cNvSpPr txBox="true"/>
          <p:nvPr/>
        </p:nvSpPr>
        <p:spPr>
          <a:xfrm rot="0">
            <a:off x="1898943" y="347401"/>
            <a:ext cx="14490115" cy="870585"/>
          </a:xfrm>
          <a:prstGeom prst="rect">
            <a:avLst/>
          </a:prstGeom>
        </p:spPr>
        <p:txBody>
          <a:bodyPr anchor="t" rtlCol="false" tIns="0" lIns="0" bIns="0" rIns="0">
            <a:spAutoFit/>
          </a:bodyPr>
          <a:lstStyle/>
          <a:p>
            <a:pPr algn="l">
              <a:lnSpc>
                <a:spcPts val="7140"/>
              </a:lnSpc>
              <a:spcBef>
                <a:spcPct val="0"/>
              </a:spcBef>
            </a:pPr>
            <a:r>
              <a:rPr lang="en-US" sz="5100">
                <a:solidFill>
                  <a:srgbClr val="0F245B"/>
                </a:solidFill>
                <a:latin typeface="Anton"/>
                <a:ea typeface="Anton"/>
                <a:cs typeface="Anton"/>
                <a:sym typeface="Anton"/>
              </a:rPr>
              <a:t>L'IN</a:t>
            </a:r>
            <a:r>
              <a:rPr lang="en-US" sz="5100">
                <a:solidFill>
                  <a:srgbClr val="0F245B"/>
                </a:solidFill>
                <a:latin typeface="Anton"/>
                <a:ea typeface="Anton"/>
                <a:cs typeface="Anton"/>
                <a:sym typeface="Anton"/>
              </a:rPr>
              <a:t>NOVATION AU SERVICE DE LA RSE ET DE L'ENVIRONNEMENT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501128" y="2740874"/>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0" y="7125135"/>
            <a:ext cx="18496277" cy="3190608"/>
          </a:xfrm>
          <a:custGeom>
            <a:avLst/>
            <a:gdLst/>
            <a:ahLst/>
            <a:cxnLst/>
            <a:rect r="r" b="b" t="t" l="l"/>
            <a:pathLst>
              <a:path h="3190608" w="18496277">
                <a:moveTo>
                  <a:pt x="18496277" y="0"/>
                </a:moveTo>
                <a:lnTo>
                  <a:pt x="0" y="0"/>
                </a:lnTo>
                <a:lnTo>
                  <a:pt x="0" y="3190608"/>
                </a:lnTo>
                <a:lnTo>
                  <a:pt x="18496277" y="3190608"/>
                </a:lnTo>
                <a:lnTo>
                  <a:pt x="1849627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01128" y="5810055"/>
            <a:ext cx="666750" cy="666750"/>
          </a:xfrm>
          <a:custGeom>
            <a:avLst/>
            <a:gdLst/>
            <a:ahLst/>
            <a:cxnLst/>
            <a:rect r="r" b="b" t="t" l="l"/>
            <a:pathLst>
              <a:path h="666750" w="666750">
                <a:moveTo>
                  <a:pt x="0" y="0"/>
                </a:moveTo>
                <a:lnTo>
                  <a:pt x="666750" y="0"/>
                </a:lnTo>
                <a:lnTo>
                  <a:pt x="666750" y="666750"/>
                </a:lnTo>
                <a:lnTo>
                  <a:pt x="0" y="66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232703">
            <a:off x="13568365" y="-654277"/>
            <a:ext cx="6265429" cy="5445089"/>
            <a:chOff x="0" y="0"/>
            <a:chExt cx="406400" cy="353190"/>
          </a:xfrm>
        </p:grpSpPr>
        <p:sp>
          <p:nvSpPr>
            <p:cNvPr name="Freeform 7" id="7"/>
            <p:cNvSpPr/>
            <p:nvPr/>
          </p:nvSpPr>
          <p:spPr>
            <a:xfrm flipH="false" flipV="false" rot="0">
              <a:off x="0" y="0"/>
              <a:ext cx="406400" cy="353190"/>
            </a:xfrm>
            <a:custGeom>
              <a:avLst/>
              <a:gdLst/>
              <a:ahLst/>
              <a:cxnLst/>
              <a:rect r="r" b="b" t="t" l="l"/>
              <a:pathLst>
                <a:path h="353190" w="406400">
                  <a:moveTo>
                    <a:pt x="203200" y="0"/>
                  </a:moveTo>
                  <a:lnTo>
                    <a:pt x="0" y="0"/>
                  </a:lnTo>
                  <a:lnTo>
                    <a:pt x="203200" y="353190"/>
                  </a:lnTo>
                  <a:lnTo>
                    <a:pt x="406400" y="353190"/>
                  </a:lnTo>
                  <a:lnTo>
                    <a:pt x="203200" y="0"/>
                  </a:lnTo>
                  <a:close/>
                </a:path>
              </a:pathLst>
            </a:custGeom>
            <a:solidFill>
              <a:srgbClr val="005990"/>
            </a:solidFill>
          </p:spPr>
        </p:sp>
        <p:sp>
          <p:nvSpPr>
            <p:cNvPr name="TextBox 8" id="8"/>
            <p:cNvSpPr txBox="true"/>
            <p:nvPr/>
          </p:nvSpPr>
          <p:spPr>
            <a:xfrm>
              <a:off x="101600" y="-38100"/>
              <a:ext cx="203200" cy="391290"/>
            </a:xfrm>
            <a:prstGeom prst="rect">
              <a:avLst/>
            </a:prstGeom>
          </p:spPr>
          <p:txBody>
            <a:bodyPr anchor="ctr" rtlCol="false" tIns="50800" lIns="50800" bIns="50800" rIns="50800"/>
            <a:lstStyle/>
            <a:p>
              <a:pPr algn="ctr">
                <a:lnSpc>
                  <a:spcPts val="2986"/>
                </a:lnSpc>
              </a:pPr>
            </a:p>
          </p:txBody>
        </p:sp>
      </p:grpSp>
      <p:grpSp>
        <p:nvGrpSpPr>
          <p:cNvPr name="Group 9" id="9"/>
          <p:cNvGrpSpPr>
            <a:grpSpLocks noChangeAspect="true"/>
          </p:cNvGrpSpPr>
          <p:nvPr/>
        </p:nvGrpSpPr>
        <p:grpSpPr>
          <a:xfrm rot="0">
            <a:off x="11188640" y="563915"/>
            <a:ext cx="5639657" cy="11159031"/>
            <a:chOff x="0" y="0"/>
            <a:chExt cx="2620010" cy="5184140"/>
          </a:xfrm>
        </p:grpSpPr>
        <p:sp>
          <p:nvSpPr>
            <p:cNvPr name="Freeform 10" id="10">
              <a:hlinkClick r:id="rId7" tooltip="http://dina-riani.fr"/>
            </p:cNvPr>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1" id="11">
              <a:hlinkClick r:id="rId8" tooltip="http://dina-riani.fr"/>
            </p:cNvPr>
            <p:cNvSpPr/>
            <p:nvPr/>
          </p:nvSpPr>
          <p:spPr>
            <a:xfrm flipH="false" flipV="false" rot="0">
              <a:off x="185420" y="156210"/>
              <a:ext cx="2250453" cy="4876800"/>
            </a:xfrm>
            <a:custGeom>
              <a:avLst/>
              <a:gdLst/>
              <a:ahLst/>
              <a:cxnLst/>
              <a:rect r="r" b="b" t="t" l="l"/>
              <a:pathLst>
                <a:path h="4876800" w="2250453">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9"/>
              <a:stretch>
                <a:fillRect l="-3109" t="-5366" r="-2583" b="-374"/>
              </a:stretch>
            </a:blipFill>
          </p:spPr>
        </p:sp>
        <p:sp>
          <p:nvSpPr>
            <p:cNvPr name="Freeform 12" id="12">
              <a:hlinkClick r:id="rId10" tooltip="http://dina-riani.fr"/>
            </p:cNvPr>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sp>
        <p:sp>
          <p:nvSpPr>
            <p:cNvPr name="Freeform 13" id="13">
              <a:hlinkClick r:id="rId11" tooltip="http://dina-riani.fr"/>
            </p:cNvPr>
            <p:cNvSpPr/>
            <p:nvPr/>
          </p:nvSpPr>
          <p:spPr>
            <a:xfrm flipH="false" flipV="false" rot="0">
              <a:off x="1579738" y="187960"/>
              <a:ext cx="63785" cy="63501"/>
            </a:xfrm>
            <a:custGeom>
              <a:avLst/>
              <a:gdLst/>
              <a:ahLst/>
              <a:cxnLst/>
              <a:rect r="r" b="b" t="t" l="l"/>
              <a:pathLst>
                <a:path h="63501" w="63785">
                  <a:moveTo>
                    <a:pt x="31892" y="0"/>
                  </a:moveTo>
                  <a:cubicBezTo>
                    <a:pt x="20515" y="-51"/>
                    <a:pt x="9980" y="5989"/>
                    <a:pt x="4277" y="15834"/>
                  </a:cubicBezTo>
                  <a:cubicBezTo>
                    <a:pt x="-1426" y="25678"/>
                    <a:pt x="-1426" y="37822"/>
                    <a:pt x="4277" y="47666"/>
                  </a:cubicBezTo>
                  <a:cubicBezTo>
                    <a:pt x="9980" y="57511"/>
                    <a:pt x="20515" y="63551"/>
                    <a:pt x="31892" y="63500"/>
                  </a:cubicBezTo>
                  <a:cubicBezTo>
                    <a:pt x="43269" y="63551"/>
                    <a:pt x="53804" y="57511"/>
                    <a:pt x="59507" y="47666"/>
                  </a:cubicBezTo>
                  <a:cubicBezTo>
                    <a:pt x="65210" y="37822"/>
                    <a:pt x="65210" y="25678"/>
                    <a:pt x="59507" y="15834"/>
                  </a:cubicBezTo>
                  <a:cubicBezTo>
                    <a:pt x="53804" y="5989"/>
                    <a:pt x="43269" y="-51"/>
                    <a:pt x="31892" y="0"/>
                  </a:cubicBezTo>
                  <a:close/>
                </a:path>
              </a:pathLst>
            </a:custGeom>
            <a:solidFill>
              <a:srgbClr val="555555"/>
            </a:solidFill>
          </p:spPr>
        </p:sp>
        <p:sp>
          <p:nvSpPr>
            <p:cNvPr name="Freeform 14" id="14">
              <a:hlinkClick r:id="rId12" tooltip="http://dina-riani.fr"/>
            </p:cNvPr>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sp>
        <p:sp>
          <p:nvSpPr>
            <p:cNvPr name="Freeform 15" id="15">
              <a:hlinkClick r:id="rId13" tooltip="http://dina-riani.fr"/>
            </p:cNvPr>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sp>
        <p:sp>
          <p:nvSpPr>
            <p:cNvPr name="Freeform 16" id="16">
              <a:hlinkClick r:id="rId14" tooltip="http://dina-riani.fr"/>
            </p:cNvPr>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sp>
        <p:sp>
          <p:nvSpPr>
            <p:cNvPr name="Freeform 17" id="17">
              <a:hlinkClick r:id="rId15" tooltip="http://dina-riani.fr"/>
            </p:cNvPr>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sp>
        <p:sp>
          <p:nvSpPr>
            <p:cNvPr name="Freeform 18" id="18">
              <a:hlinkClick r:id="rId16" tooltip="http://dina-riani.fr"/>
            </p:cNvPr>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sp>
      </p:grpSp>
      <p:grpSp>
        <p:nvGrpSpPr>
          <p:cNvPr name="Group 19" id="19"/>
          <p:cNvGrpSpPr/>
          <p:nvPr/>
        </p:nvGrpSpPr>
        <p:grpSpPr>
          <a:xfrm rot="0">
            <a:off x="15949324" y="3484343"/>
            <a:ext cx="5093906" cy="5093906"/>
            <a:chOff x="0" y="0"/>
            <a:chExt cx="812800" cy="812800"/>
          </a:xfrm>
        </p:grpSpPr>
        <p:sp>
          <p:nvSpPr>
            <p:cNvPr name="Freeform 20" id="20">
              <a:hlinkClick r:id="rId17" tooltip="http://dina-riani.fr"/>
            </p:cNvPr>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C043"/>
            </a:solidFill>
          </p:spPr>
        </p:sp>
        <p:sp>
          <p:nvSpPr>
            <p:cNvPr name="TextBox 21" id="21"/>
            <p:cNvSpPr txBox="true"/>
            <p:nvPr/>
          </p:nvSpPr>
          <p:spPr>
            <a:xfrm>
              <a:off x="76200" y="38100"/>
              <a:ext cx="660400" cy="698500"/>
            </a:xfrm>
            <a:prstGeom prst="rect">
              <a:avLst/>
            </a:prstGeom>
          </p:spPr>
          <p:txBody>
            <a:bodyPr anchor="ctr" rtlCol="false" tIns="50800" lIns="50800" bIns="50800" rIns="50800"/>
            <a:lstStyle/>
            <a:p>
              <a:pPr algn="ctr">
                <a:lnSpc>
                  <a:spcPts val="2986"/>
                </a:lnSpc>
              </a:pPr>
            </a:p>
          </p:txBody>
        </p:sp>
      </p:grpSp>
      <p:sp>
        <p:nvSpPr>
          <p:cNvPr name="TextBox 22" id="22"/>
          <p:cNvSpPr txBox="true"/>
          <p:nvPr/>
        </p:nvSpPr>
        <p:spPr>
          <a:xfrm rot="0">
            <a:off x="1659504" y="2456035"/>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DEA92B"/>
                </a:solidFill>
                <a:latin typeface="Anton"/>
                <a:ea typeface="Anton"/>
                <a:cs typeface="Anton"/>
                <a:sym typeface="Anton"/>
              </a:rPr>
              <a:t>MISSIONS</a:t>
            </a:r>
          </a:p>
        </p:txBody>
      </p:sp>
      <p:sp>
        <p:nvSpPr>
          <p:cNvPr name="TextBox 23" id="23"/>
          <p:cNvSpPr txBox="true"/>
          <p:nvPr/>
        </p:nvSpPr>
        <p:spPr>
          <a:xfrm rot="0">
            <a:off x="1676999" y="3187782"/>
            <a:ext cx="9384423" cy="2213610"/>
          </a:xfrm>
          <a:prstGeom prst="rect">
            <a:avLst/>
          </a:prstGeom>
        </p:spPr>
        <p:txBody>
          <a:bodyPr anchor="t" rtlCol="false" tIns="0" lIns="0" bIns="0" rIns="0">
            <a:spAutoFit/>
          </a:bodyPr>
          <a:lstStyle/>
          <a:p>
            <a:pPr algn="l">
              <a:lnSpc>
                <a:spcPts val="2940"/>
              </a:lnSpc>
            </a:pPr>
            <a:r>
              <a:rPr lang="en-US" sz="2100" b="true">
                <a:solidFill>
                  <a:srgbClr val="0F245B"/>
                </a:solidFill>
                <a:latin typeface="Montserrat Bold"/>
                <a:ea typeface="Montserrat Bold"/>
                <a:cs typeface="Montserrat Bold"/>
                <a:sym typeface="Montserrat Bold"/>
              </a:rPr>
              <a:t>Pôle 1 </a:t>
            </a:r>
            <a:r>
              <a:rPr lang="en-US" sz="2100">
                <a:solidFill>
                  <a:srgbClr val="0F245B"/>
                </a:solidFill>
                <a:latin typeface="Montserrat"/>
                <a:ea typeface="Montserrat"/>
                <a:cs typeface="Montserrat"/>
                <a:sym typeface="Montserrat"/>
              </a:rPr>
              <a:t>: Les travaux de clôture mensuelle et la sécurisation du "cut-off"</a:t>
            </a:r>
          </a:p>
          <a:p>
            <a:pPr algn="l">
              <a:lnSpc>
                <a:spcPts val="2940"/>
              </a:lnSpc>
            </a:pPr>
            <a:r>
              <a:rPr lang="en-US" sz="2100" b="true">
                <a:solidFill>
                  <a:srgbClr val="0F245B"/>
                </a:solidFill>
                <a:latin typeface="Montserrat Bold"/>
                <a:ea typeface="Montserrat Bold"/>
                <a:cs typeface="Montserrat Bold"/>
                <a:sym typeface="Montserrat Bold"/>
              </a:rPr>
              <a:t>Pôle 2 </a:t>
            </a:r>
            <a:r>
              <a:rPr lang="en-US" sz="2100">
                <a:solidFill>
                  <a:srgbClr val="0F245B"/>
                </a:solidFill>
                <a:latin typeface="Montserrat"/>
                <a:ea typeface="Montserrat"/>
                <a:cs typeface="Montserrat"/>
                <a:sym typeface="Montserrat"/>
              </a:rPr>
              <a:t>: La restructuration des systèmes d'information et des processus</a:t>
            </a:r>
          </a:p>
          <a:p>
            <a:pPr algn="l">
              <a:lnSpc>
                <a:spcPts val="2940"/>
              </a:lnSpc>
            </a:pPr>
            <a:r>
              <a:rPr lang="en-US" sz="2100" b="true">
                <a:solidFill>
                  <a:srgbClr val="0F245B"/>
                </a:solidFill>
                <a:latin typeface="Montserrat Bold"/>
                <a:ea typeface="Montserrat Bold"/>
                <a:cs typeface="Montserrat Bold"/>
                <a:sym typeface="Montserrat Bold"/>
              </a:rPr>
              <a:t>Pôle 3 </a:t>
            </a:r>
            <a:r>
              <a:rPr lang="en-US" sz="2100">
                <a:solidFill>
                  <a:srgbClr val="0F245B"/>
                </a:solidFill>
                <a:latin typeface="Montserrat"/>
                <a:ea typeface="Montserrat"/>
                <a:cs typeface="Montserrat"/>
                <a:sym typeface="Montserrat"/>
              </a:rPr>
              <a:t>: La modélisation analytique et la création de tableaux de bord</a:t>
            </a:r>
          </a:p>
          <a:p>
            <a:pPr algn="l">
              <a:lnSpc>
                <a:spcPts val="2940"/>
              </a:lnSpc>
              <a:spcBef>
                <a:spcPct val="0"/>
              </a:spcBef>
            </a:pPr>
            <a:r>
              <a:rPr lang="en-US" b="true" sz="2100">
                <a:solidFill>
                  <a:srgbClr val="0F245B"/>
                </a:solidFill>
                <a:latin typeface="Montserrat Bold"/>
                <a:ea typeface="Montserrat Bold"/>
                <a:cs typeface="Montserrat Bold"/>
                <a:sym typeface="Montserrat Bold"/>
              </a:rPr>
              <a:t>Pôle 4 :</a:t>
            </a:r>
            <a:r>
              <a:rPr lang="en-US" sz="2100">
                <a:solidFill>
                  <a:srgbClr val="0F245B"/>
                </a:solidFill>
                <a:latin typeface="Montserrat"/>
                <a:ea typeface="Montserrat"/>
                <a:cs typeface="Montserrat"/>
                <a:sym typeface="Montserrat"/>
              </a:rPr>
              <a:t> Le pilotage budgétaire et l'accompagnement des responsables.</a:t>
            </a:r>
          </a:p>
        </p:txBody>
      </p:sp>
      <p:sp>
        <p:nvSpPr>
          <p:cNvPr name="TextBox 24" id="24"/>
          <p:cNvSpPr txBox="true"/>
          <p:nvPr/>
        </p:nvSpPr>
        <p:spPr>
          <a:xfrm rot="0">
            <a:off x="1659504" y="5525217"/>
            <a:ext cx="4037388" cy="582011"/>
          </a:xfrm>
          <a:prstGeom prst="rect">
            <a:avLst/>
          </a:prstGeom>
        </p:spPr>
        <p:txBody>
          <a:bodyPr anchor="t" rtlCol="false" tIns="0" lIns="0" bIns="0" rIns="0">
            <a:spAutoFit/>
          </a:bodyPr>
          <a:lstStyle/>
          <a:p>
            <a:pPr algn="l">
              <a:lnSpc>
                <a:spcPts val="4744"/>
              </a:lnSpc>
              <a:spcBef>
                <a:spcPct val="0"/>
              </a:spcBef>
            </a:pPr>
            <a:r>
              <a:rPr lang="en-US" sz="3388">
                <a:solidFill>
                  <a:srgbClr val="DEA92B"/>
                </a:solidFill>
                <a:latin typeface="Anton"/>
                <a:ea typeface="Anton"/>
                <a:cs typeface="Anton"/>
                <a:sym typeface="Anton"/>
              </a:rPr>
              <a:t>COMPÉTENCES</a:t>
            </a:r>
          </a:p>
        </p:txBody>
      </p:sp>
      <p:sp>
        <p:nvSpPr>
          <p:cNvPr name="TextBox 25" id="25"/>
          <p:cNvSpPr txBox="true"/>
          <p:nvPr/>
        </p:nvSpPr>
        <p:spPr>
          <a:xfrm rot="0">
            <a:off x="1657949" y="6256963"/>
            <a:ext cx="6865270" cy="1842135"/>
          </a:xfrm>
          <a:prstGeom prst="rect">
            <a:avLst/>
          </a:prstGeom>
        </p:spPr>
        <p:txBody>
          <a:bodyPr anchor="t" rtlCol="false" tIns="0" lIns="0" bIns="0" rIns="0">
            <a:spAutoFit/>
          </a:bodyPr>
          <a:lstStyle/>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Aider</a:t>
            </a:r>
            <a:r>
              <a:rPr lang="en-US" sz="2100">
                <a:solidFill>
                  <a:srgbClr val="0F245B"/>
                </a:solidFill>
                <a:latin typeface="Montserrat"/>
                <a:ea typeface="Montserrat"/>
                <a:cs typeface="Montserrat"/>
                <a:sym typeface="Montserrat"/>
              </a:rPr>
              <a:t> à la prise de décision</a:t>
            </a:r>
          </a:p>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Piloter les relations avec les parties prenantes</a:t>
            </a:r>
          </a:p>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Concevoir des outils de contrôle de gestion</a:t>
            </a:r>
          </a:p>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Mettre en œuvre des leviers d'amélioration continue des performances de l'organisation</a:t>
            </a:r>
          </a:p>
        </p:txBody>
      </p:sp>
      <p:sp>
        <p:nvSpPr>
          <p:cNvPr name="TextBox 26" id="26"/>
          <p:cNvSpPr txBox="true"/>
          <p:nvPr/>
        </p:nvSpPr>
        <p:spPr>
          <a:xfrm rot="0">
            <a:off x="1441503" y="1031524"/>
            <a:ext cx="8042809" cy="1036743"/>
          </a:xfrm>
          <a:prstGeom prst="rect">
            <a:avLst/>
          </a:prstGeom>
        </p:spPr>
        <p:txBody>
          <a:bodyPr anchor="t" rtlCol="false" tIns="0" lIns="0" bIns="0" rIns="0">
            <a:spAutoFit/>
          </a:bodyPr>
          <a:lstStyle/>
          <a:p>
            <a:pPr algn="l">
              <a:lnSpc>
                <a:spcPts val="8492"/>
              </a:lnSpc>
              <a:spcBef>
                <a:spcPct val="0"/>
              </a:spcBef>
            </a:pPr>
            <a:r>
              <a:rPr lang="en-US" sz="6066">
                <a:solidFill>
                  <a:srgbClr val="0F245B"/>
                </a:solidFill>
                <a:latin typeface="Anton"/>
                <a:ea typeface="Anton"/>
                <a:cs typeface="Anton"/>
                <a:sym typeface="Anton"/>
              </a:rPr>
              <a:t>PORTFOLIO “DINA-RIANI.FR”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8075683" y="6790771"/>
            <a:ext cx="26877632" cy="8779737"/>
            <a:chOff x="0" y="0"/>
            <a:chExt cx="7078882" cy="2312359"/>
          </a:xfrm>
        </p:grpSpPr>
        <p:sp>
          <p:nvSpPr>
            <p:cNvPr name="Freeform 4" id="4"/>
            <p:cNvSpPr/>
            <p:nvPr/>
          </p:nvSpPr>
          <p:spPr>
            <a:xfrm flipH="false" flipV="false" rot="0">
              <a:off x="0" y="0"/>
              <a:ext cx="7078883" cy="2312359"/>
            </a:xfrm>
            <a:custGeom>
              <a:avLst/>
              <a:gdLst/>
              <a:ahLst/>
              <a:cxnLst/>
              <a:rect r="r" b="b" t="t" l="l"/>
              <a:pathLst>
                <a:path h="2312359" w="7078883">
                  <a:moveTo>
                    <a:pt x="14690" y="0"/>
                  </a:moveTo>
                  <a:lnTo>
                    <a:pt x="7064192" y="0"/>
                  </a:lnTo>
                  <a:cubicBezTo>
                    <a:pt x="7072306" y="0"/>
                    <a:pt x="7078883" y="6577"/>
                    <a:pt x="7078883" y="14690"/>
                  </a:cubicBezTo>
                  <a:lnTo>
                    <a:pt x="7078883" y="2297668"/>
                  </a:lnTo>
                  <a:cubicBezTo>
                    <a:pt x="7078883" y="2301565"/>
                    <a:pt x="7077335" y="2305301"/>
                    <a:pt x="7074580" y="2308056"/>
                  </a:cubicBezTo>
                  <a:cubicBezTo>
                    <a:pt x="7071825" y="2310811"/>
                    <a:pt x="7068089" y="2312359"/>
                    <a:pt x="7064192" y="2312359"/>
                  </a:cubicBezTo>
                  <a:lnTo>
                    <a:pt x="14690" y="2312359"/>
                  </a:lnTo>
                  <a:cubicBezTo>
                    <a:pt x="6577" y="2312359"/>
                    <a:pt x="0" y="2305782"/>
                    <a:pt x="0" y="2297668"/>
                  </a:cubicBezTo>
                  <a:lnTo>
                    <a:pt x="0" y="14690"/>
                  </a:lnTo>
                  <a:cubicBezTo>
                    <a:pt x="0" y="6577"/>
                    <a:pt x="6577" y="0"/>
                    <a:pt x="14690" y="0"/>
                  </a:cubicBezTo>
                  <a:close/>
                </a:path>
              </a:pathLst>
            </a:custGeom>
            <a:solidFill>
              <a:srgbClr val="0F245B"/>
            </a:solidFill>
          </p:spPr>
        </p:sp>
        <p:sp>
          <p:nvSpPr>
            <p:cNvPr name="TextBox 5" id="5"/>
            <p:cNvSpPr txBox="true"/>
            <p:nvPr/>
          </p:nvSpPr>
          <p:spPr>
            <a:xfrm>
              <a:off x="0" y="-38100"/>
              <a:ext cx="7078882" cy="2350459"/>
            </a:xfrm>
            <a:prstGeom prst="rect">
              <a:avLst/>
            </a:prstGeom>
          </p:spPr>
          <p:txBody>
            <a:bodyPr anchor="ctr" rtlCol="false" tIns="50800" lIns="50800" bIns="50800" rIns="50800"/>
            <a:lstStyle/>
            <a:p>
              <a:pPr algn="ctr">
                <a:lnSpc>
                  <a:spcPts val="2986"/>
                </a:lnSpc>
              </a:pPr>
            </a:p>
          </p:txBody>
        </p:sp>
      </p:grpSp>
      <p:grpSp>
        <p:nvGrpSpPr>
          <p:cNvPr name="Group 6" id="6"/>
          <p:cNvGrpSpPr/>
          <p:nvPr/>
        </p:nvGrpSpPr>
        <p:grpSpPr>
          <a:xfrm rot="0">
            <a:off x="1579269" y="8997110"/>
            <a:ext cx="194688" cy="560480"/>
            <a:chOff x="0" y="0"/>
            <a:chExt cx="51276" cy="147616"/>
          </a:xfrm>
        </p:grpSpPr>
        <p:sp>
          <p:nvSpPr>
            <p:cNvPr name="Freeform 7" id="7"/>
            <p:cNvSpPr/>
            <p:nvPr/>
          </p:nvSpPr>
          <p:spPr>
            <a:xfrm flipH="false" flipV="false" rot="0">
              <a:off x="0" y="0"/>
              <a:ext cx="51276" cy="147616"/>
            </a:xfrm>
            <a:custGeom>
              <a:avLst/>
              <a:gdLst/>
              <a:ahLst/>
              <a:cxnLst/>
              <a:rect r="r" b="b" t="t" l="l"/>
              <a:pathLst>
                <a:path h="147616" w="51276">
                  <a:moveTo>
                    <a:pt x="0" y="0"/>
                  </a:moveTo>
                  <a:lnTo>
                    <a:pt x="51276" y="0"/>
                  </a:lnTo>
                  <a:lnTo>
                    <a:pt x="51276" y="147616"/>
                  </a:lnTo>
                  <a:lnTo>
                    <a:pt x="0" y="147616"/>
                  </a:lnTo>
                  <a:close/>
                </a:path>
              </a:pathLst>
            </a:custGeom>
            <a:solidFill>
              <a:srgbClr val="0F245B"/>
            </a:solidFill>
          </p:spPr>
        </p:sp>
        <p:sp>
          <p:nvSpPr>
            <p:cNvPr name="TextBox 8" id="8"/>
            <p:cNvSpPr txBox="true"/>
            <p:nvPr/>
          </p:nvSpPr>
          <p:spPr>
            <a:xfrm>
              <a:off x="0" y="-38100"/>
              <a:ext cx="51276" cy="185716"/>
            </a:xfrm>
            <a:prstGeom prst="rect">
              <a:avLst/>
            </a:prstGeom>
          </p:spPr>
          <p:txBody>
            <a:bodyPr anchor="ctr" rtlCol="false" tIns="50800" lIns="50800" bIns="50800" rIns="50800"/>
            <a:lstStyle/>
            <a:p>
              <a:pPr algn="ctr">
                <a:lnSpc>
                  <a:spcPts val="2986"/>
                </a:lnSpc>
              </a:pPr>
            </a:p>
          </p:txBody>
        </p:sp>
      </p:grpSp>
      <p:grpSp>
        <p:nvGrpSpPr>
          <p:cNvPr name="Group 9" id="9"/>
          <p:cNvGrpSpPr/>
          <p:nvPr/>
        </p:nvGrpSpPr>
        <p:grpSpPr>
          <a:xfrm rot="0">
            <a:off x="2055888" y="5104822"/>
            <a:ext cx="14176225" cy="4041086"/>
            <a:chOff x="0" y="0"/>
            <a:chExt cx="2196268" cy="626070"/>
          </a:xfrm>
        </p:grpSpPr>
        <p:sp>
          <p:nvSpPr>
            <p:cNvPr name="Freeform 10" id="10"/>
            <p:cNvSpPr/>
            <p:nvPr/>
          </p:nvSpPr>
          <p:spPr>
            <a:xfrm flipH="false" flipV="false" rot="0">
              <a:off x="0" y="0"/>
              <a:ext cx="2196268" cy="626070"/>
            </a:xfrm>
            <a:custGeom>
              <a:avLst/>
              <a:gdLst/>
              <a:ahLst/>
              <a:cxnLst/>
              <a:rect r="r" b="b" t="t" l="l"/>
              <a:pathLst>
                <a:path h="626070" w="2196268">
                  <a:moveTo>
                    <a:pt x="12561" y="0"/>
                  </a:moveTo>
                  <a:lnTo>
                    <a:pt x="2183708" y="0"/>
                  </a:lnTo>
                  <a:cubicBezTo>
                    <a:pt x="2187039" y="0"/>
                    <a:pt x="2190234" y="1323"/>
                    <a:pt x="2192589" y="3679"/>
                  </a:cubicBezTo>
                  <a:cubicBezTo>
                    <a:pt x="2194945" y="6035"/>
                    <a:pt x="2196268" y="9229"/>
                    <a:pt x="2196268" y="12561"/>
                  </a:cubicBezTo>
                  <a:lnTo>
                    <a:pt x="2196268" y="613509"/>
                  </a:lnTo>
                  <a:cubicBezTo>
                    <a:pt x="2196268" y="616841"/>
                    <a:pt x="2194945" y="620035"/>
                    <a:pt x="2192589" y="622391"/>
                  </a:cubicBezTo>
                  <a:cubicBezTo>
                    <a:pt x="2190234" y="624747"/>
                    <a:pt x="2187039" y="626070"/>
                    <a:pt x="2183708" y="626070"/>
                  </a:cubicBezTo>
                  <a:lnTo>
                    <a:pt x="12561" y="626070"/>
                  </a:lnTo>
                  <a:cubicBezTo>
                    <a:pt x="9229" y="626070"/>
                    <a:pt x="6035" y="624747"/>
                    <a:pt x="3679" y="622391"/>
                  </a:cubicBezTo>
                  <a:cubicBezTo>
                    <a:pt x="1323" y="620035"/>
                    <a:pt x="0" y="616841"/>
                    <a:pt x="0" y="613509"/>
                  </a:cubicBezTo>
                  <a:lnTo>
                    <a:pt x="0" y="12561"/>
                  </a:lnTo>
                  <a:cubicBezTo>
                    <a:pt x="0" y="9229"/>
                    <a:pt x="1323" y="6035"/>
                    <a:pt x="3679" y="3679"/>
                  </a:cubicBezTo>
                  <a:cubicBezTo>
                    <a:pt x="6035" y="1323"/>
                    <a:pt x="9229" y="0"/>
                    <a:pt x="12561" y="0"/>
                  </a:cubicBezTo>
                  <a:close/>
                </a:path>
              </a:pathLst>
            </a:custGeom>
            <a:blipFill>
              <a:blip r:embed="rId3"/>
              <a:stretch>
                <a:fillRect l="0" t="-48663" r="0" b="-48663"/>
              </a:stretch>
            </a:blipFill>
            <a:ln w="28575" cap="rnd">
              <a:solidFill>
                <a:srgbClr val="0F245B"/>
              </a:solidFill>
              <a:prstDash val="solid"/>
              <a:round/>
            </a:ln>
          </p:spPr>
        </p:sp>
      </p:grpSp>
      <p:grpSp>
        <p:nvGrpSpPr>
          <p:cNvPr name="Group 11" id="11"/>
          <p:cNvGrpSpPr/>
          <p:nvPr/>
        </p:nvGrpSpPr>
        <p:grpSpPr>
          <a:xfrm rot="0">
            <a:off x="4390873" y="8908346"/>
            <a:ext cx="9017922" cy="603017"/>
            <a:chOff x="0" y="0"/>
            <a:chExt cx="2375091" cy="158819"/>
          </a:xfrm>
        </p:grpSpPr>
        <p:sp>
          <p:nvSpPr>
            <p:cNvPr name="Freeform 12" id="12"/>
            <p:cNvSpPr/>
            <p:nvPr/>
          </p:nvSpPr>
          <p:spPr>
            <a:xfrm flipH="false" flipV="false" rot="0">
              <a:off x="0" y="0"/>
              <a:ext cx="2375090" cy="158819"/>
            </a:xfrm>
            <a:custGeom>
              <a:avLst/>
              <a:gdLst/>
              <a:ahLst/>
              <a:cxnLst/>
              <a:rect r="r" b="b" t="t" l="l"/>
              <a:pathLst>
                <a:path h="158819" w="2375090">
                  <a:moveTo>
                    <a:pt x="79410" y="0"/>
                  </a:moveTo>
                  <a:lnTo>
                    <a:pt x="2295681" y="0"/>
                  </a:lnTo>
                  <a:cubicBezTo>
                    <a:pt x="2339538" y="0"/>
                    <a:pt x="2375090" y="35553"/>
                    <a:pt x="2375090" y="79410"/>
                  </a:cubicBezTo>
                  <a:lnTo>
                    <a:pt x="2375090" y="79410"/>
                  </a:lnTo>
                  <a:cubicBezTo>
                    <a:pt x="2375090" y="123266"/>
                    <a:pt x="2339538" y="158819"/>
                    <a:pt x="2295681" y="158819"/>
                  </a:cubicBezTo>
                  <a:lnTo>
                    <a:pt x="79410" y="158819"/>
                  </a:lnTo>
                  <a:cubicBezTo>
                    <a:pt x="35553" y="158819"/>
                    <a:pt x="0" y="123266"/>
                    <a:pt x="0" y="79410"/>
                  </a:cubicBezTo>
                  <a:lnTo>
                    <a:pt x="0" y="79410"/>
                  </a:lnTo>
                  <a:cubicBezTo>
                    <a:pt x="0" y="35553"/>
                    <a:pt x="35553" y="0"/>
                    <a:pt x="79410" y="0"/>
                  </a:cubicBezTo>
                  <a:close/>
                </a:path>
              </a:pathLst>
            </a:custGeom>
            <a:solidFill>
              <a:srgbClr val="F5C043"/>
            </a:solidFill>
          </p:spPr>
        </p:sp>
        <p:sp>
          <p:nvSpPr>
            <p:cNvPr name="TextBox 13" id="13"/>
            <p:cNvSpPr txBox="true"/>
            <p:nvPr/>
          </p:nvSpPr>
          <p:spPr>
            <a:xfrm>
              <a:off x="0" y="-38100"/>
              <a:ext cx="2375091" cy="196919"/>
            </a:xfrm>
            <a:prstGeom prst="rect">
              <a:avLst/>
            </a:prstGeom>
          </p:spPr>
          <p:txBody>
            <a:bodyPr anchor="ctr" rtlCol="false" tIns="50800" lIns="50800" bIns="50800" rIns="50800"/>
            <a:lstStyle/>
            <a:p>
              <a:pPr algn="ctr">
                <a:lnSpc>
                  <a:spcPts val="2986"/>
                </a:lnSpc>
              </a:pPr>
              <a:r>
                <a:rPr lang="en-US" sz="2133">
                  <a:solidFill>
                    <a:srgbClr val="000000"/>
                  </a:solidFill>
                  <a:latin typeface="Montserrat"/>
                  <a:ea typeface="Montserrat"/>
                  <a:cs typeface="Montserrat"/>
                  <a:sym typeface="Montserrat"/>
                </a:rPr>
                <a:t>ATELIER PETIT MATÉRIELS , </a:t>
              </a:r>
              <a:r>
                <a:rPr lang="en-US" sz="2133" i="true">
                  <a:solidFill>
                    <a:srgbClr val="000000"/>
                  </a:solidFill>
                  <a:latin typeface="Montserrat Italics"/>
                  <a:ea typeface="Montserrat Italics"/>
                  <a:cs typeface="Montserrat Italics"/>
                  <a:sym typeface="Montserrat Italics"/>
                </a:rPr>
                <a:t>SEPT SORT</a:t>
              </a:r>
            </a:p>
          </p:txBody>
        </p:sp>
      </p:grpSp>
      <p:sp>
        <p:nvSpPr>
          <p:cNvPr name="Freeform 14" id="14"/>
          <p:cNvSpPr/>
          <p:nvPr/>
        </p:nvSpPr>
        <p:spPr>
          <a:xfrm flipH="false" flipV="false" rot="0">
            <a:off x="738637" y="1880998"/>
            <a:ext cx="777567" cy="767847"/>
          </a:xfrm>
          <a:custGeom>
            <a:avLst/>
            <a:gdLst/>
            <a:ahLst/>
            <a:cxnLst/>
            <a:rect r="r" b="b" t="t" l="l"/>
            <a:pathLst>
              <a:path h="767847" w="777567">
                <a:moveTo>
                  <a:pt x="0" y="0"/>
                </a:moveTo>
                <a:lnTo>
                  <a:pt x="777567" y="0"/>
                </a:lnTo>
                <a:lnTo>
                  <a:pt x="777567" y="767847"/>
                </a:lnTo>
                <a:lnTo>
                  <a:pt x="0" y="7678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2012052" y="9047503"/>
            <a:ext cx="1837452" cy="413080"/>
          </a:xfrm>
          <a:prstGeom prst="rect">
            <a:avLst/>
          </a:prstGeom>
        </p:spPr>
        <p:txBody>
          <a:bodyPr anchor="t" rtlCol="false" tIns="0" lIns="0" bIns="0" rIns="0">
            <a:spAutoFit/>
          </a:bodyPr>
          <a:lstStyle/>
          <a:p>
            <a:pPr algn="l">
              <a:lnSpc>
                <a:spcPts val="3364"/>
              </a:lnSpc>
              <a:spcBef>
                <a:spcPct val="0"/>
              </a:spcBef>
            </a:pPr>
            <a:r>
              <a:rPr lang="en-US" sz="2403">
                <a:solidFill>
                  <a:srgbClr val="0F245B"/>
                </a:solidFill>
                <a:latin typeface="Anton"/>
                <a:ea typeface="Anton"/>
                <a:cs typeface="Anton"/>
                <a:sym typeface="Anton"/>
              </a:rPr>
              <a:t>CONSTRUCTION</a:t>
            </a:r>
          </a:p>
        </p:txBody>
      </p:sp>
      <p:sp>
        <p:nvSpPr>
          <p:cNvPr name="TextBox 16" id="16"/>
          <p:cNvSpPr txBox="true"/>
          <p:nvPr/>
        </p:nvSpPr>
        <p:spPr>
          <a:xfrm rot="0">
            <a:off x="2337140" y="453278"/>
            <a:ext cx="13613720" cy="1036545"/>
          </a:xfrm>
          <a:prstGeom prst="rect">
            <a:avLst/>
          </a:prstGeom>
        </p:spPr>
        <p:txBody>
          <a:bodyPr anchor="t" rtlCol="false" tIns="0" lIns="0" bIns="0" rIns="0">
            <a:spAutoFit/>
          </a:bodyPr>
          <a:lstStyle/>
          <a:p>
            <a:pPr algn="ctr">
              <a:lnSpc>
                <a:spcPts val="8492"/>
              </a:lnSpc>
              <a:spcBef>
                <a:spcPct val="0"/>
              </a:spcBef>
            </a:pPr>
            <a:r>
              <a:rPr lang="en-US" sz="6066">
                <a:solidFill>
                  <a:srgbClr val="0F245B"/>
                </a:solidFill>
                <a:latin typeface="Anton"/>
                <a:ea typeface="Anton"/>
                <a:cs typeface="Anton"/>
                <a:sym typeface="Anton"/>
              </a:rPr>
              <a:t>LE DÉFI DE LA FACTURATION DU PETIT MATÉRIEL</a:t>
            </a:r>
          </a:p>
        </p:txBody>
      </p:sp>
      <p:sp>
        <p:nvSpPr>
          <p:cNvPr name="TextBox 17" id="17"/>
          <p:cNvSpPr txBox="true"/>
          <p:nvPr/>
        </p:nvSpPr>
        <p:spPr>
          <a:xfrm rot="0">
            <a:off x="1710196" y="1993459"/>
            <a:ext cx="6587230" cy="495300"/>
          </a:xfrm>
          <a:prstGeom prst="rect">
            <a:avLst/>
          </a:prstGeom>
        </p:spPr>
        <p:txBody>
          <a:bodyPr anchor="t" rtlCol="false" tIns="0" lIns="0" bIns="0" rIns="0">
            <a:spAutoFit/>
          </a:bodyPr>
          <a:lstStyle/>
          <a:p>
            <a:pPr algn="l">
              <a:lnSpc>
                <a:spcPts val="4199"/>
              </a:lnSpc>
              <a:spcBef>
                <a:spcPct val="0"/>
              </a:spcBef>
            </a:pPr>
            <a:r>
              <a:rPr lang="en-US" sz="2999">
                <a:solidFill>
                  <a:srgbClr val="DEA92B"/>
                </a:solidFill>
                <a:latin typeface="Anton"/>
                <a:ea typeface="Anton"/>
                <a:cs typeface="Anton"/>
                <a:sym typeface="Anton"/>
              </a:rPr>
              <a:t> UN FLUX LOGISTIQUE CONTINU SUR LE TERRAIN :</a:t>
            </a:r>
          </a:p>
        </p:txBody>
      </p:sp>
      <p:sp>
        <p:nvSpPr>
          <p:cNvPr name="TextBox 18" id="18"/>
          <p:cNvSpPr txBox="true"/>
          <p:nvPr/>
        </p:nvSpPr>
        <p:spPr>
          <a:xfrm rot="0">
            <a:off x="1710196" y="2670935"/>
            <a:ext cx="6387192" cy="2213610"/>
          </a:xfrm>
          <a:prstGeom prst="rect">
            <a:avLst/>
          </a:prstGeom>
        </p:spPr>
        <p:txBody>
          <a:bodyPr anchor="t" rtlCol="false" tIns="0" lIns="0" bIns="0" rIns="0">
            <a:spAutoFit/>
          </a:bodyPr>
          <a:lstStyle/>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Un</a:t>
            </a:r>
            <a:r>
              <a:rPr lang="en-US" sz="2100">
                <a:solidFill>
                  <a:srgbClr val="0F245B"/>
                </a:solidFill>
                <a:latin typeface="Montserrat"/>
                <a:ea typeface="Montserrat"/>
                <a:cs typeface="Montserrat"/>
                <a:sym typeface="Montserrat"/>
              </a:rPr>
              <a:t> parc d'équipements vaste et indispensable (carotteuses, pilonneuses, étais...).</a:t>
            </a:r>
          </a:p>
          <a:p>
            <a:pPr algn="l" marL="453390" indent="-226695" lvl="1">
              <a:lnSpc>
                <a:spcPts val="2940"/>
              </a:lnSpc>
              <a:buFont typeface="Arial"/>
              <a:buChar char="•"/>
            </a:pPr>
            <a:r>
              <a:rPr lang="en-US" sz="2100">
                <a:solidFill>
                  <a:srgbClr val="0F245B"/>
                </a:solidFill>
                <a:latin typeface="Montserrat"/>
                <a:ea typeface="Montserrat"/>
                <a:cs typeface="Montserrat"/>
                <a:sym typeface="Montserrat"/>
              </a:rPr>
              <a:t>Réservation autonome et proactive par les chefs de chantier auprès de l'atelier</a:t>
            </a:r>
          </a:p>
          <a:p>
            <a:pPr algn="l">
              <a:lnSpc>
                <a:spcPts val="2940"/>
              </a:lnSpc>
              <a:spcBef>
                <a:spcPct val="0"/>
              </a:spcBef>
            </a:pPr>
          </a:p>
        </p:txBody>
      </p:sp>
      <p:sp>
        <p:nvSpPr>
          <p:cNvPr name="TextBox 19" id="19"/>
          <p:cNvSpPr txBox="true"/>
          <p:nvPr/>
        </p:nvSpPr>
        <p:spPr>
          <a:xfrm rot="0">
            <a:off x="10112067" y="1956421"/>
            <a:ext cx="7969065" cy="495300"/>
          </a:xfrm>
          <a:prstGeom prst="rect">
            <a:avLst/>
          </a:prstGeom>
        </p:spPr>
        <p:txBody>
          <a:bodyPr anchor="t" rtlCol="false" tIns="0" lIns="0" bIns="0" rIns="0">
            <a:spAutoFit/>
          </a:bodyPr>
          <a:lstStyle/>
          <a:p>
            <a:pPr algn="l">
              <a:lnSpc>
                <a:spcPts val="4199"/>
              </a:lnSpc>
              <a:spcBef>
                <a:spcPct val="0"/>
              </a:spcBef>
            </a:pPr>
            <a:r>
              <a:rPr lang="en-US" sz="2999">
                <a:solidFill>
                  <a:srgbClr val="DEA92B"/>
                </a:solidFill>
                <a:latin typeface="Anton"/>
                <a:ea typeface="Anton"/>
                <a:cs typeface="Anton"/>
                <a:sym typeface="Anton"/>
              </a:rPr>
              <a:t> UN DOUBLE ENJEU FINANCIER INFORMATISÉ (ERP ADCI) :</a:t>
            </a:r>
          </a:p>
        </p:txBody>
      </p:sp>
      <p:sp>
        <p:nvSpPr>
          <p:cNvPr name="TextBox 20" id="20"/>
          <p:cNvSpPr txBox="true"/>
          <p:nvPr/>
        </p:nvSpPr>
        <p:spPr>
          <a:xfrm rot="0">
            <a:off x="10112067" y="2652417"/>
            <a:ext cx="7264955" cy="2213610"/>
          </a:xfrm>
          <a:prstGeom prst="rect">
            <a:avLst/>
          </a:prstGeom>
        </p:spPr>
        <p:txBody>
          <a:bodyPr anchor="t" rtlCol="false" tIns="0" lIns="0" bIns="0" rIns="0">
            <a:spAutoFit/>
          </a:bodyPr>
          <a:lstStyle/>
          <a:p>
            <a:pPr algn="l" marL="453388" indent="-226694" lvl="1">
              <a:lnSpc>
                <a:spcPts val="2939"/>
              </a:lnSpc>
              <a:buFont typeface="Arial"/>
              <a:buChar char="•"/>
            </a:pPr>
            <a:r>
              <a:rPr lang="en-US" sz="2099">
                <a:solidFill>
                  <a:srgbClr val="0F245B"/>
                </a:solidFill>
                <a:latin typeface="Montserrat"/>
                <a:ea typeface="Montserrat"/>
                <a:cs typeface="Montserrat"/>
                <a:sym typeface="Montserrat"/>
              </a:rPr>
              <a:t>P</a:t>
            </a:r>
            <a:r>
              <a:rPr lang="en-US" sz="2099">
                <a:solidFill>
                  <a:srgbClr val="0F245B"/>
                </a:solidFill>
                <a:latin typeface="Montserrat"/>
                <a:ea typeface="Montserrat"/>
                <a:cs typeface="Montserrat"/>
                <a:sym typeface="Montserrat"/>
              </a:rPr>
              <a:t>our les chantiers : Imputer précisément le coût d'utilisation des outils sur les dépenses des travaux.</a:t>
            </a:r>
          </a:p>
          <a:p>
            <a:pPr algn="l" marL="453388" indent="-226694" lvl="1">
              <a:lnSpc>
                <a:spcPts val="2939"/>
              </a:lnSpc>
              <a:buFont typeface="Arial"/>
              <a:buChar char="•"/>
            </a:pPr>
            <a:r>
              <a:rPr lang="en-US" sz="2099">
                <a:solidFill>
                  <a:srgbClr val="0F245B"/>
                </a:solidFill>
                <a:latin typeface="Montserrat"/>
                <a:ea typeface="Montserrat"/>
                <a:cs typeface="Montserrat"/>
                <a:sym typeface="Montserrat"/>
              </a:rPr>
              <a:t>Pour l'atelier PM : Générer un Chiffre d'Affaires (CA) analytique afin d'évaluer sa véritable rentabilité.</a:t>
            </a:r>
          </a:p>
          <a:p>
            <a:pPr algn="l">
              <a:lnSpc>
                <a:spcPts val="2939"/>
              </a:lnSpc>
              <a:spcBef>
                <a:spcPct val="0"/>
              </a:spcBef>
            </a:pPr>
          </a:p>
        </p:txBody>
      </p:sp>
      <p:sp>
        <p:nvSpPr>
          <p:cNvPr name="Freeform 21" id="21"/>
          <p:cNvSpPr/>
          <p:nvPr/>
        </p:nvSpPr>
        <p:spPr>
          <a:xfrm flipH="false" flipV="false" rot="0">
            <a:off x="9144000" y="1880998"/>
            <a:ext cx="777567" cy="767847"/>
          </a:xfrm>
          <a:custGeom>
            <a:avLst/>
            <a:gdLst/>
            <a:ahLst/>
            <a:cxnLst/>
            <a:rect r="r" b="b" t="t" l="l"/>
            <a:pathLst>
              <a:path h="767847" w="777567">
                <a:moveTo>
                  <a:pt x="0" y="0"/>
                </a:moveTo>
                <a:lnTo>
                  <a:pt x="777567" y="0"/>
                </a:lnTo>
                <a:lnTo>
                  <a:pt x="777567" y="767847"/>
                </a:lnTo>
                <a:lnTo>
                  <a:pt x="0" y="7678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DAHM2rq0C_M</dc:identifier>
  <dcterms:modified xsi:type="dcterms:W3CDTF">2011-08-01T06:04:30Z</dcterms:modified>
  <cp:revision>1</cp:revision>
  <dc:title>Oral de stage CG2P 3 WVRD</dc:title>
</cp:coreProperties>
</file>